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05" r:id="rId2"/>
    <p:sldId id="306" r:id="rId3"/>
    <p:sldId id="336" r:id="rId4"/>
    <p:sldId id="311" r:id="rId5"/>
    <p:sldId id="312" r:id="rId6"/>
    <p:sldId id="314" r:id="rId7"/>
    <p:sldId id="347" r:id="rId8"/>
    <p:sldId id="332" r:id="rId9"/>
    <p:sldId id="323" r:id="rId10"/>
    <p:sldId id="322" r:id="rId11"/>
    <p:sldId id="326" r:id="rId12"/>
    <p:sldId id="327" r:id="rId13"/>
    <p:sldId id="334" r:id="rId14"/>
    <p:sldId id="333" r:id="rId15"/>
    <p:sldId id="340" r:id="rId16"/>
    <p:sldId id="337" r:id="rId17"/>
    <p:sldId id="348" r:id="rId18"/>
    <p:sldId id="341" r:id="rId19"/>
    <p:sldId id="342" r:id="rId20"/>
    <p:sldId id="346" r:id="rId21"/>
    <p:sldId id="344" r:id="rId22"/>
    <p:sldId id="343" r:id="rId23"/>
    <p:sldId id="294" r:id="rId24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2592"/>
    <a:srgbClr val="FF3399"/>
    <a:srgbClr val="66FF33"/>
    <a:srgbClr val="F0F446"/>
    <a:srgbClr val="A2A60A"/>
    <a:srgbClr val="66FF66"/>
    <a:srgbClr val="B4DF29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8193" autoAdjust="0"/>
    <p:restoredTop sz="83756" autoAdjust="0"/>
  </p:normalViewPr>
  <p:slideViewPr>
    <p:cSldViewPr snapToGrid="0">
      <p:cViewPr varScale="1">
        <p:scale>
          <a:sx n="70" d="100"/>
          <a:sy n="70" d="100"/>
        </p:scale>
        <p:origin x="-86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C71C0F2-FF78-4CB7-9A2B-16D18530706E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0425143-13A1-4668-92B4-B25317C7E39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52873A-8849-418D-A506-735AA1EFC60A}" type="slidenum">
              <a:rPr lang="zh-CN" altLang="en-US" smtClean="0">
                <a:ea typeface="宋体" charset="-122"/>
              </a:rPr>
              <a:pPr/>
              <a:t>1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en-US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425143-13A1-4668-92B4-B25317C7E39B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425143-13A1-4668-92B4-B25317C7E39B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B1A62-1782-4D37-B55D-D1AA1E941473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ABF64ED-823C-44C6-AAA3-F926CAE738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153069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516289"/>
            <a:ext cx="10515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8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DF7D8-7697-4060-9442-572D0E86412B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326EF9F-8048-4E2B-84A9-CEAC43A377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8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A0D8B-1847-485E-922D-C2F6C1627468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B232776-884C-4E40-8BB8-257BD391C8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接连接符 7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0106" y="1211434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70106" y="2671934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04106" y="2671934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552BF-5CD8-4FEE-A791-A2692C3AB55C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B70260F-1F3D-4147-A281-B09D2EAB9CC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9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直接连接符 9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1201701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2517739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3341651"/>
            <a:ext cx="5157787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2517739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3341651"/>
            <a:ext cx="5183188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11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3" name="日期占位符 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16C69-EA25-4B80-B575-5A60B3649F1F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4" name="页脚占位符 7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BA158C-82A1-4896-AABE-BFC63794136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31947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29624-FD27-4442-8F79-BF89409ABCA9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CD9171-F5EF-4D67-92CD-FB90E68F91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接连接符 7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3900" y="1185333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67300" y="171555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23900" y="278553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E63E5-4AD2-4E8C-B8BD-3AE077B8BCF3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726B05-29B5-4FED-8992-B2CA05064D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接连接符 7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1361874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1892099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962074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F846F-215A-4B44-8641-65E1CA85BF5C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52C451F-CEC2-4222-8980-C86C5A9DBF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接连接符 6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19197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2652475"/>
            <a:ext cx="10515600" cy="43513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8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23E90-B760-4065-8A91-1DA95966640B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524E1B4-FD28-4EFE-A4C2-2B34AFE603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接连接符 6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16338" y="1185333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29638" y="1185333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8" name="内容占位符 8"/>
          <p:cNvSpPr>
            <a:spLocks noGrp="1"/>
          </p:cNvSpPr>
          <p:nvPr>
            <p:ph sz="quarter" idx="13"/>
          </p:nvPr>
        </p:nvSpPr>
        <p:spPr>
          <a:xfrm>
            <a:off x="114199" y="388408"/>
            <a:ext cx="5981801" cy="79692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  <a:lvl4pPr marL="1371600" indent="0">
              <a:buNone/>
              <a:defRPr/>
            </a:lvl4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C369D-BD13-40B4-92F7-DC9B117A0869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E82227B-9CF9-4AA4-A52A-2589EF8368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接连接符 5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FEC1E-54F2-4B80-9AC8-3159DED5620B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75DF837-0765-46FA-B46A-A3502015F19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接连接符 7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9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-2319338" y="9525"/>
            <a:ext cx="146304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直接连接符 9"/>
          <p:cNvCxnSpPr/>
          <p:nvPr/>
        </p:nvCxnSpPr>
        <p:spPr>
          <a:xfrm>
            <a:off x="-1274763" y="1185863"/>
            <a:ext cx="13619163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3"/>
          </p:nvPr>
        </p:nvSpPr>
        <p:spPr>
          <a:xfrm>
            <a:off x="-87314" y="433221"/>
            <a:ext cx="4717679" cy="769938"/>
          </a:xfrm>
        </p:spPr>
        <p:txBody>
          <a:bodyPr>
            <a:noAutofit/>
          </a:bodyPr>
          <a:lstStyle>
            <a:lvl1pPr marL="0" indent="0">
              <a:buNone/>
              <a:defRPr sz="4000">
                <a:solidFill>
                  <a:srgbClr val="FFFF00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1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44260-E559-42CE-B891-DF326494F6A7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2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F2126E4-6E50-4A4A-838A-847C669BD5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 userDrawn="1"/>
        </p:nvPicPr>
        <p:blipFill>
          <a:blip r:embed="rId2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接连接符 5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-1274763" y="1185863"/>
            <a:ext cx="13619163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日期占位符 4"/>
          <p:cNvSpPr txBox="1"/>
          <p:nvPr/>
        </p:nvSpPr>
        <p:spPr>
          <a:xfrm>
            <a:off x="152400" y="6032500"/>
            <a:ext cx="2743200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84A889AB-9D75-4EFA-A38E-7B026E5F5C59}" type="datetimeFigureOut">
              <a:rPr lang="zh-CN" altLang="en-US" smtClean="0"/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2019/10/26</a:t>
            </a:fld>
            <a:endParaRPr lang="zh-CN" altLang="en-US"/>
          </a:p>
        </p:txBody>
      </p:sp>
      <p:sp>
        <p:nvSpPr>
          <p:cNvPr id="9" name="灯片编号占位符 6"/>
          <p:cNvSpPr txBox="1">
            <a:spLocks noChangeArrowheads="1"/>
          </p:cNvSpPr>
          <p:nvPr/>
        </p:nvSpPr>
        <p:spPr bwMode="auto">
          <a:xfrm>
            <a:off x="7924800" y="603250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A03F5393-58F1-4473-9AC4-DBBA8B1058CD}" type="slidenum">
              <a:rPr lang="zh-CN" altLang="en-US" sz="1200">
                <a:solidFill>
                  <a:srgbClr val="898989"/>
                </a:solidFill>
                <a:latin typeface="等线"/>
                <a:ea typeface="等线"/>
                <a:cs typeface="等线"/>
              </a:rPr>
              <a:pPr algn="r">
                <a:defRPr/>
              </a:pPr>
              <a:t>‹#›</a:t>
            </a:fld>
            <a:endParaRPr lang="zh-CN" altLang="en-US" sz="1200">
              <a:solidFill>
                <a:srgbClr val="898989"/>
              </a:solidFill>
              <a:latin typeface="等线"/>
              <a:ea typeface="等线"/>
              <a:cs typeface="等线"/>
            </a:endParaRPr>
          </a:p>
        </p:txBody>
      </p:sp>
      <p:sp>
        <p:nvSpPr>
          <p:cNvPr id="13" name="内容占位符 2"/>
          <p:cNvSpPr>
            <a:spLocks noGrp="1"/>
          </p:cNvSpPr>
          <p:nvPr>
            <p:ph sz="half" idx="1"/>
          </p:nvPr>
        </p:nvSpPr>
        <p:spPr>
          <a:xfrm>
            <a:off x="152400" y="1501370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4" name="内容占位符 3"/>
          <p:cNvSpPr>
            <a:spLocks noGrp="1"/>
          </p:cNvSpPr>
          <p:nvPr>
            <p:ph sz="half" idx="2"/>
          </p:nvPr>
        </p:nvSpPr>
        <p:spPr>
          <a:xfrm>
            <a:off x="5486400" y="1501370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0"/>
          </p:nvPr>
        </p:nvSpPr>
        <p:spPr>
          <a:xfrm>
            <a:off x="0" y="588010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A9595-B399-4596-BD9C-EE6F9CC7056D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200400" y="588010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772400" y="5880100"/>
            <a:ext cx="2743200" cy="365125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EBB8D1A-DF43-42B0-8332-3F7EFECD94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8288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AB572E87-05BF-47BD-8E9B-08B0940A947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F901AE2-0E3C-47C1-B1D7-F4B01DF9DFC1}" type="datetimeFigureOut">
              <a:rPr lang="zh-CN" altLang="en-US"/>
              <a:pPr>
                <a:defRPr/>
              </a:pPr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等线"/>
                <a:ea typeface="等线"/>
                <a:cs typeface="等线"/>
              </a:defRPr>
            </a:lvl1pPr>
          </a:lstStyle>
          <a:p>
            <a:pPr>
              <a:defRPr/>
            </a:pPr>
            <a:fld id="{FE4B24A0-1AA9-43A9-99AA-7D3E3CE5A5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pic>
        <p:nvPicPr>
          <p:cNvPr id="3079" name="图片 7"/>
          <p:cNvPicPr>
            <a:picLocks noChangeAspect="1" noChangeArrowheads="1"/>
          </p:cNvPicPr>
          <p:nvPr userDrawn="1"/>
        </p:nvPicPr>
        <p:blipFill>
          <a:blip r:embed="rId16"/>
          <a:srcRect l="4695"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2" descr="C:\Users\Administrator\Desktop\图片1.png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8220075" y="7938"/>
            <a:ext cx="4054475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  <p:sldLayoutId id="2147483882" r:id="rId13"/>
    <p:sldLayoutId id="2147483883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33" name="Picture 21" descr="资源学院"/>
          <p:cNvPicPr>
            <a:picLocks noChangeAspect="1" noChangeArrowheads="1"/>
          </p:cNvPicPr>
          <p:nvPr/>
        </p:nvPicPr>
        <p:blipFill>
          <a:blip r:embed="rId3">
            <a:lum bright="-8000" contrast="28000"/>
          </a:blip>
          <a:srcRect b="15998"/>
          <a:stretch>
            <a:fillRect/>
          </a:stretch>
        </p:blipFill>
        <p:spPr bwMode="auto">
          <a:xfrm>
            <a:off x="0" y="2114550"/>
            <a:ext cx="12192000" cy="4770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</p:pic>
      <p:pic>
        <p:nvPicPr>
          <p:cNvPr id="38915" name="Picture 19" descr="校徽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5539" y="336551"/>
            <a:ext cx="1725168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 Box 20"/>
          <p:cNvSpPr txBox="1">
            <a:spLocks noChangeArrowheads="1"/>
          </p:cNvSpPr>
          <p:nvPr/>
        </p:nvSpPr>
        <p:spPr bwMode="auto">
          <a:xfrm>
            <a:off x="2246692" y="411844"/>
            <a:ext cx="9190567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b="1" dirty="0" smtClean="0"/>
              <a:t>中国矿业大学地质类专业</a:t>
            </a:r>
            <a:r>
              <a:rPr lang="en-US" altLang="zh-CN" sz="4400" b="1" dirty="0" smtClean="0"/>
              <a:t/>
            </a:r>
            <a:br>
              <a:rPr lang="en-US" altLang="zh-CN" sz="4400" b="1" dirty="0" smtClean="0"/>
            </a:br>
            <a:r>
              <a:rPr lang="zh-CN" altLang="en-US" sz="4400" b="1" dirty="0" smtClean="0"/>
              <a:t>建设的经验与思考</a:t>
            </a:r>
            <a:endParaRPr lang="en-US" altLang="zh-CN" sz="4000" b="1" dirty="0"/>
          </a:p>
        </p:txBody>
      </p:sp>
      <p:sp>
        <p:nvSpPr>
          <p:cNvPr id="38917" name="Text Box 22"/>
          <p:cNvSpPr txBox="1">
            <a:spLocks noChangeArrowheads="1"/>
          </p:cNvSpPr>
          <p:nvPr/>
        </p:nvSpPr>
        <p:spPr bwMode="auto">
          <a:xfrm>
            <a:off x="2350696" y="2227264"/>
            <a:ext cx="70104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董</a:t>
            </a:r>
            <a:r>
              <a:rPr lang="zh-CN" altLang="en-US" sz="32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青红     </a:t>
            </a:r>
            <a:r>
              <a:rPr lang="zh-CN" altLang="en-US" sz="3200" b="1" dirty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教授</a:t>
            </a:r>
            <a:endParaRPr lang="en-US" altLang="zh-CN" sz="3200" b="1" dirty="0">
              <a:solidFill>
                <a:srgbClr val="FFFF00"/>
              </a:solidFill>
              <a:latin typeface="Times New Roman" pitchFamily="18" charset="0"/>
              <a:ea typeface="黑体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dongqh@cumt.edu.cn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江苏省徐州市大学路</a:t>
            </a:r>
            <a:r>
              <a:rPr lang="en-US" altLang="zh-CN" sz="32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32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号</a:t>
            </a:r>
            <a:endParaRPr lang="en-US" altLang="zh-CN" sz="3200" b="1" dirty="0">
              <a:solidFill>
                <a:srgbClr val="FFFF00"/>
              </a:solidFill>
              <a:latin typeface="Times New Roman" pitchFamily="18" charset="0"/>
              <a:ea typeface="黑体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00042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AutoShape 2"/>
          <p:cNvSpPr>
            <a:spLocks noChangeArrowheads="1"/>
          </p:cNvSpPr>
          <p:nvPr/>
        </p:nvSpPr>
        <p:spPr bwMode="gray">
          <a:xfrm>
            <a:off x="960462" y="1826762"/>
            <a:ext cx="8280000" cy="54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gray">
          <a:xfrm>
            <a:off x="974751" y="2684012"/>
            <a:ext cx="8280000" cy="54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26" name="AutoShape 4"/>
          <p:cNvSpPr>
            <a:spLocks noChangeArrowheads="1"/>
          </p:cNvSpPr>
          <p:nvPr/>
        </p:nvSpPr>
        <p:spPr bwMode="gray">
          <a:xfrm>
            <a:off x="960462" y="3534912"/>
            <a:ext cx="8280000" cy="54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27" name="AutoShape 5"/>
          <p:cNvSpPr>
            <a:spLocks noChangeArrowheads="1"/>
          </p:cNvSpPr>
          <p:nvPr/>
        </p:nvSpPr>
        <p:spPr bwMode="gray">
          <a:xfrm>
            <a:off x="960464" y="4412798"/>
            <a:ext cx="8280000" cy="54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 dirty="0"/>
          </a:p>
        </p:txBody>
      </p:sp>
      <p:sp>
        <p:nvSpPr>
          <p:cNvPr id="28" name="AutoShape 7"/>
          <p:cNvSpPr>
            <a:spLocks noChangeArrowheads="1"/>
          </p:cNvSpPr>
          <p:nvPr/>
        </p:nvSpPr>
        <p:spPr bwMode="gray">
          <a:xfrm>
            <a:off x="1271614" y="1871663"/>
            <a:ext cx="763386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ts val="1200"/>
              </a:spcBef>
              <a:buClr>
                <a:srgbClr val="FFC000"/>
              </a:buClr>
              <a:buSzPct val="65000"/>
            </a:pPr>
            <a:r>
              <a:rPr lang="zh-CN" altLang="en-US" sz="2800" b="1" dirty="0" smtClean="0">
                <a:solidFill>
                  <a:srgbClr val="CCFFFF"/>
                </a:solidFill>
                <a:latin typeface="等线"/>
                <a:ea typeface="黑体" pitchFamily="49" charset="-122"/>
              </a:rPr>
              <a:t>矿大地质类专业办学的历史沿革与现状</a:t>
            </a:r>
            <a:endParaRPr lang="en-US" altLang="zh-CN" sz="2800" b="1" dirty="0" smtClean="0">
              <a:solidFill>
                <a:srgbClr val="CCFFFF"/>
              </a:solidFill>
              <a:latin typeface="等线"/>
              <a:ea typeface="黑体" pitchFamily="49" charset="-122"/>
            </a:endParaRPr>
          </a:p>
        </p:txBody>
      </p:sp>
      <p:sp>
        <p:nvSpPr>
          <p:cNvPr id="29" name="AutoShape 8"/>
          <p:cNvSpPr>
            <a:spLocks noChangeArrowheads="1"/>
          </p:cNvSpPr>
          <p:nvPr/>
        </p:nvSpPr>
        <p:spPr bwMode="gray">
          <a:xfrm>
            <a:off x="1292251" y="2722563"/>
            <a:ext cx="764174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ts val="1200"/>
              </a:spcBef>
              <a:buClr>
                <a:srgbClr val="FFC000"/>
              </a:buClr>
              <a:buSzPct val="65000"/>
            </a:pPr>
            <a:r>
              <a:rPr lang="zh-CN" altLang="en-US" sz="2800" b="1" dirty="0" smtClean="0">
                <a:solidFill>
                  <a:srgbClr val="CCFFFF"/>
                </a:solidFill>
                <a:latin typeface="等线"/>
                <a:ea typeface="黑体" pitchFamily="49" charset="-122"/>
              </a:rPr>
              <a:t>地质类专业办学的机遇与挑战</a:t>
            </a:r>
            <a:endParaRPr lang="en-US" altLang="zh-CN" sz="2800" b="1" dirty="0" smtClean="0">
              <a:solidFill>
                <a:srgbClr val="CCFFFF"/>
              </a:solidFill>
              <a:latin typeface="等线"/>
              <a:ea typeface="黑体" pitchFamily="49" charset="-122"/>
            </a:endParaRPr>
          </a:p>
        </p:txBody>
      </p:sp>
      <p:sp>
        <p:nvSpPr>
          <p:cNvPr id="30" name="AutoShape 9"/>
          <p:cNvSpPr>
            <a:spLocks noChangeArrowheads="1"/>
          </p:cNvSpPr>
          <p:nvPr/>
        </p:nvSpPr>
        <p:spPr bwMode="gray">
          <a:xfrm>
            <a:off x="1282726" y="3581400"/>
            <a:ext cx="6339088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ts val="1200"/>
              </a:spcBef>
              <a:buClr>
                <a:srgbClr val="FFC000"/>
              </a:buClr>
              <a:buSzPct val="65000"/>
            </a:pPr>
            <a:r>
              <a:rPr lang="zh-CN" altLang="en-US" sz="2800" b="1" dirty="0" smtClean="0">
                <a:solidFill>
                  <a:srgbClr val="CCFFFF"/>
                </a:solidFill>
                <a:latin typeface="等线"/>
                <a:ea typeface="黑体" pitchFamily="49" charset="-122"/>
              </a:rPr>
              <a:t>保持特色，夯实基础，不断拓新</a:t>
            </a:r>
            <a:endParaRPr lang="en-US" altLang="zh-CN" sz="2800" b="1" dirty="0">
              <a:solidFill>
                <a:srgbClr val="CCFFFF"/>
              </a:solidFill>
              <a:latin typeface="等线"/>
              <a:ea typeface="黑体" pitchFamily="49" charset="-122"/>
            </a:endParaRPr>
          </a:p>
        </p:txBody>
      </p:sp>
      <p:sp>
        <p:nvSpPr>
          <p:cNvPr id="31" name="AutoShape 10"/>
          <p:cNvSpPr>
            <a:spLocks noChangeArrowheads="1"/>
          </p:cNvSpPr>
          <p:nvPr/>
        </p:nvSpPr>
        <p:spPr bwMode="gray">
          <a:xfrm>
            <a:off x="1358926" y="4452938"/>
            <a:ext cx="764174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ts val="1200"/>
              </a:spcBef>
              <a:buClr>
                <a:srgbClr val="FFC000"/>
              </a:buClr>
              <a:buSzPct val="65000"/>
            </a:pPr>
            <a:r>
              <a:rPr lang="zh-CN" altLang="en-US" sz="2800" b="1" dirty="0" smtClean="0">
                <a:solidFill>
                  <a:srgbClr val="CCFFFF"/>
                </a:solidFill>
                <a:latin typeface="等线"/>
                <a:ea typeface="黑体" pitchFamily="49" charset="-122"/>
              </a:rPr>
              <a:t>新形势下面临的问题与思考</a:t>
            </a:r>
            <a:endParaRPr lang="en-US" altLang="zh-CN" sz="2800" b="1" dirty="0">
              <a:solidFill>
                <a:srgbClr val="CCFFFF"/>
              </a:solidFill>
              <a:latin typeface="等线"/>
              <a:ea typeface="黑体" pitchFamily="49" charset="-122"/>
            </a:endParaRPr>
          </a:p>
        </p:txBody>
      </p:sp>
      <p:sp>
        <p:nvSpPr>
          <p:cNvPr id="32" name="AutoShape 11"/>
          <p:cNvSpPr>
            <a:spLocks noChangeArrowheads="1"/>
          </p:cNvSpPr>
          <p:nvPr/>
        </p:nvSpPr>
        <p:spPr bwMode="gray">
          <a:xfrm>
            <a:off x="520726" y="1731963"/>
            <a:ext cx="685800" cy="685800"/>
          </a:xfrm>
          <a:prstGeom prst="diamond">
            <a:avLst/>
          </a:prstGeom>
          <a:solidFill>
            <a:schemeClr val="hlink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2800" b="1" dirty="0">
                <a:solidFill>
                  <a:srgbClr val="FFFFFF"/>
                </a:solidFill>
                <a:latin typeface="Arial" charset="0"/>
                <a:ea typeface="굴림" charset="-127"/>
              </a:rPr>
              <a:t>1</a:t>
            </a:r>
          </a:p>
        </p:txBody>
      </p:sp>
      <p:sp>
        <p:nvSpPr>
          <p:cNvPr id="33" name="AutoShape 12"/>
          <p:cNvSpPr>
            <a:spLocks noChangeArrowheads="1"/>
          </p:cNvSpPr>
          <p:nvPr/>
        </p:nvSpPr>
        <p:spPr bwMode="gray">
          <a:xfrm>
            <a:off x="520726" y="2570163"/>
            <a:ext cx="685800" cy="685800"/>
          </a:xfrm>
          <a:prstGeom prst="diamond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2800" b="1">
                <a:solidFill>
                  <a:srgbClr val="FFFFFF"/>
                </a:solidFill>
                <a:latin typeface="Arial" charset="0"/>
                <a:ea typeface="굴림" charset="-127"/>
              </a:rPr>
              <a:t>2</a:t>
            </a:r>
          </a:p>
        </p:txBody>
      </p:sp>
      <p:sp>
        <p:nvSpPr>
          <p:cNvPr id="34" name="AutoShape 13"/>
          <p:cNvSpPr>
            <a:spLocks noChangeArrowheads="1"/>
          </p:cNvSpPr>
          <p:nvPr/>
        </p:nvSpPr>
        <p:spPr bwMode="gray">
          <a:xfrm>
            <a:off x="520726" y="3484563"/>
            <a:ext cx="685800" cy="685800"/>
          </a:xfrm>
          <a:prstGeom prst="diamond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2800" b="1">
                <a:solidFill>
                  <a:srgbClr val="FFFFFF"/>
                </a:solidFill>
                <a:latin typeface="Arial" charset="0"/>
                <a:ea typeface="굴림" charset="-127"/>
              </a:rPr>
              <a:t>3</a:t>
            </a:r>
          </a:p>
        </p:txBody>
      </p:sp>
      <p:sp>
        <p:nvSpPr>
          <p:cNvPr id="35" name="AutoShape 14"/>
          <p:cNvSpPr>
            <a:spLocks noChangeArrowheads="1"/>
          </p:cNvSpPr>
          <p:nvPr/>
        </p:nvSpPr>
        <p:spPr bwMode="gray">
          <a:xfrm>
            <a:off x="520726" y="4322763"/>
            <a:ext cx="685800" cy="685800"/>
          </a:xfrm>
          <a:prstGeom prst="diamond">
            <a:avLst/>
          </a:prstGeom>
          <a:solidFill>
            <a:schemeClr val="folHlink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2800" b="1">
                <a:solidFill>
                  <a:srgbClr val="FFFFFF"/>
                </a:solidFill>
                <a:latin typeface="Arial" charset="0"/>
                <a:ea typeface="굴림" charset="-127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五边形 6"/>
          <p:cNvSpPr/>
          <p:nvPr/>
        </p:nvSpPr>
        <p:spPr>
          <a:xfrm>
            <a:off x="380959" y="2450564"/>
            <a:ext cx="4150097" cy="360000"/>
          </a:xfrm>
          <a:prstGeom prst="homePlat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煤田地质与勘探</a:t>
            </a:r>
            <a:endParaRPr lang="zh-CN" altLang="en-US" sz="1600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-52636" y="2440732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1950</a:t>
            </a:r>
            <a:endParaRPr lang="zh-CN" altLang="en-US" sz="1400" dirty="0"/>
          </a:p>
        </p:txBody>
      </p:sp>
      <p:sp>
        <p:nvSpPr>
          <p:cNvPr id="9" name="燕尾形 8"/>
          <p:cNvSpPr/>
          <p:nvPr/>
        </p:nvSpPr>
        <p:spPr>
          <a:xfrm>
            <a:off x="1679509" y="1549627"/>
            <a:ext cx="2701422" cy="360000"/>
          </a:xfrm>
          <a:prstGeom prst="chevron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煤田地质系</a:t>
            </a:r>
            <a:endParaRPr lang="zh-CN" altLang="en-US" sz="16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五边形 11"/>
          <p:cNvSpPr/>
          <p:nvPr/>
        </p:nvSpPr>
        <p:spPr>
          <a:xfrm>
            <a:off x="380960" y="1549627"/>
            <a:ext cx="1428760" cy="360000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4244454" y="1549627"/>
            <a:ext cx="4117453" cy="360000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资源与环境科学学院</a:t>
            </a:r>
            <a:endParaRPr lang="zh-CN" altLang="en-US" sz="16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8220528" y="1549627"/>
            <a:ext cx="3767424" cy="360000"/>
          </a:xfrm>
          <a:prstGeom prst="chevr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资源与地球科学学院</a:t>
            </a:r>
            <a:endParaRPr lang="zh-CN" altLang="en-US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26549" y="1243237"/>
            <a:ext cx="10082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1951</a:t>
            </a:r>
            <a:endParaRPr lang="zh-CN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3957024" y="1253397"/>
            <a:ext cx="10082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1995</a:t>
            </a:r>
            <a:endParaRPr lang="zh-CN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7727960" y="1253397"/>
            <a:ext cx="10082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2000</a:t>
            </a:r>
            <a:endParaRPr lang="zh-CN" altLang="en-US" sz="1400" dirty="0"/>
          </a:p>
        </p:txBody>
      </p:sp>
      <p:sp>
        <p:nvSpPr>
          <p:cNvPr id="18" name="五边形 17"/>
          <p:cNvSpPr/>
          <p:nvPr/>
        </p:nvSpPr>
        <p:spPr>
          <a:xfrm>
            <a:off x="761963" y="2925881"/>
            <a:ext cx="3769094" cy="360000"/>
          </a:xfrm>
          <a:prstGeom prst="homePlat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应用地球物理</a:t>
            </a:r>
            <a:endParaRPr lang="zh-CN" altLang="en-US" sz="1600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 rot="16200000">
            <a:off x="328367" y="2910001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1960</a:t>
            </a:r>
            <a:endParaRPr lang="zh-CN" altLang="en-US" sz="1400" dirty="0"/>
          </a:p>
        </p:txBody>
      </p:sp>
      <p:sp>
        <p:nvSpPr>
          <p:cNvPr id="20" name="五边形 19"/>
          <p:cNvSpPr/>
          <p:nvPr/>
        </p:nvSpPr>
        <p:spPr>
          <a:xfrm>
            <a:off x="1951630" y="3401198"/>
            <a:ext cx="2593074" cy="360000"/>
          </a:xfrm>
          <a:prstGeom prst="homePlat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水文地质与工程地质</a:t>
            </a:r>
            <a:endParaRPr lang="zh-CN" altLang="en-US" sz="1600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 rot="16200000">
            <a:off x="1500839" y="3416725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1980</a:t>
            </a:r>
            <a:endParaRPr lang="zh-CN" altLang="en-US" sz="1600" dirty="0"/>
          </a:p>
        </p:txBody>
      </p:sp>
      <p:sp>
        <p:nvSpPr>
          <p:cNvPr id="22" name="五边形 21"/>
          <p:cNvSpPr/>
          <p:nvPr/>
        </p:nvSpPr>
        <p:spPr>
          <a:xfrm>
            <a:off x="2306472" y="3876515"/>
            <a:ext cx="2210936" cy="360000"/>
          </a:xfrm>
          <a:prstGeom prst="homePlat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探矿工程</a:t>
            </a:r>
            <a:endParaRPr lang="zh-CN" altLang="en-US" sz="1600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 rot="16200000">
            <a:off x="1825226" y="3868857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1985</a:t>
            </a:r>
            <a:endParaRPr lang="zh-CN" altLang="en-US" sz="1600" dirty="0"/>
          </a:p>
        </p:txBody>
      </p:sp>
      <p:sp>
        <p:nvSpPr>
          <p:cNvPr id="24" name="五边形 23"/>
          <p:cNvSpPr/>
          <p:nvPr/>
        </p:nvSpPr>
        <p:spPr>
          <a:xfrm>
            <a:off x="4558353" y="2450565"/>
            <a:ext cx="2748610" cy="1785950"/>
          </a:xfrm>
          <a:prstGeom prst="homePlate">
            <a:avLst>
              <a:gd name="adj" fmla="val 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endParaRPr lang="en-US" altLang="zh-CN" sz="1600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（</a:t>
            </a:r>
            <a:r>
              <a:rPr lang="en-US" altLang="zh-CN" sz="1600" dirty="0" smtClean="0">
                <a:solidFill>
                  <a:srgbClr val="0000FF"/>
                </a:solidFill>
                <a:ea typeface="楷体" pitchFamily="49" charset="-122"/>
              </a:rPr>
              <a:t>1996 </a:t>
            </a:r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岩土工程勘察）</a:t>
            </a:r>
            <a:endParaRPr lang="en-US" altLang="zh-CN" sz="1600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（</a:t>
            </a:r>
            <a:r>
              <a:rPr lang="en-US" altLang="zh-CN" sz="1600" dirty="0" smtClean="0">
                <a:solidFill>
                  <a:srgbClr val="0000FF"/>
                </a:solidFill>
                <a:ea typeface="楷体" pitchFamily="49" charset="-122"/>
              </a:rPr>
              <a:t>1996 </a:t>
            </a:r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煤田地质）</a:t>
            </a:r>
            <a:endParaRPr lang="en-US" altLang="zh-CN" sz="1600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（</a:t>
            </a:r>
            <a:r>
              <a:rPr lang="en-US" altLang="zh-CN" sz="1600" dirty="0" smtClean="0">
                <a:solidFill>
                  <a:srgbClr val="0000FF"/>
                </a:solidFill>
                <a:ea typeface="楷体" pitchFamily="49" charset="-122"/>
              </a:rPr>
              <a:t>1996 </a:t>
            </a:r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地球物理勘探）</a:t>
            </a:r>
            <a:endParaRPr lang="en-US" altLang="zh-CN" sz="1600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（</a:t>
            </a:r>
            <a:r>
              <a:rPr lang="en-US" altLang="zh-CN" sz="1600" dirty="0" smtClean="0">
                <a:solidFill>
                  <a:srgbClr val="0000FF"/>
                </a:solidFill>
                <a:ea typeface="楷体" pitchFamily="49" charset="-122"/>
              </a:rPr>
              <a:t>1997 </a:t>
            </a:r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资源勘查计算机）</a:t>
            </a:r>
            <a:endParaRPr lang="en-US" altLang="zh-CN" sz="1600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endParaRPr lang="zh-CN" altLang="en-US" sz="1600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5" name="五边形 24"/>
          <p:cNvSpPr/>
          <p:nvPr/>
        </p:nvSpPr>
        <p:spPr>
          <a:xfrm>
            <a:off x="4763069" y="5545985"/>
            <a:ext cx="2909648" cy="360000"/>
          </a:xfrm>
          <a:prstGeom prst="homePlate">
            <a:avLst>
              <a:gd name="adj" fmla="val 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医学影像工程</a:t>
            </a:r>
            <a:endParaRPr lang="zh-CN" altLang="en-US" sz="16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 rot="16200000">
            <a:off x="4330993" y="5545995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1997</a:t>
            </a:r>
            <a:endParaRPr lang="zh-CN" altLang="en-US" sz="1600" dirty="0"/>
          </a:p>
        </p:txBody>
      </p:sp>
      <p:sp>
        <p:nvSpPr>
          <p:cNvPr id="27" name="五边形 26"/>
          <p:cNvSpPr/>
          <p:nvPr/>
        </p:nvSpPr>
        <p:spPr>
          <a:xfrm>
            <a:off x="4599295" y="5062595"/>
            <a:ext cx="2692419" cy="360000"/>
          </a:xfrm>
          <a:prstGeom prst="homePlate">
            <a:avLst>
              <a:gd name="adj" fmla="val 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环境科学</a:t>
            </a:r>
            <a:endParaRPr lang="zh-CN" altLang="en-US" sz="16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 rot="16200000">
            <a:off x="4152559" y="5065415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1996</a:t>
            </a:r>
            <a:endParaRPr lang="zh-CN" altLang="en-US" sz="1600" dirty="0"/>
          </a:p>
        </p:txBody>
      </p:sp>
      <p:sp>
        <p:nvSpPr>
          <p:cNvPr id="29" name="TextBox 28"/>
          <p:cNvSpPr txBox="1"/>
          <p:nvPr/>
        </p:nvSpPr>
        <p:spPr>
          <a:xfrm rot="16200000">
            <a:off x="7565937" y="5545994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2007</a:t>
            </a:r>
            <a:endParaRPr lang="zh-CN" altLang="en-US" sz="1600" dirty="0"/>
          </a:p>
        </p:txBody>
      </p:sp>
      <p:sp>
        <p:nvSpPr>
          <p:cNvPr id="30" name="TextBox 29"/>
          <p:cNvSpPr txBox="1"/>
          <p:nvPr/>
        </p:nvSpPr>
        <p:spPr>
          <a:xfrm rot="16200000">
            <a:off x="7198481" y="5056088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2000</a:t>
            </a:r>
            <a:endParaRPr lang="zh-CN" altLang="en-US" sz="1600" dirty="0"/>
          </a:p>
        </p:txBody>
      </p:sp>
      <p:sp>
        <p:nvSpPr>
          <p:cNvPr id="31" name="五边形 30"/>
          <p:cNvSpPr/>
          <p:nvPr/>
        </p:nvSpPr>
        <p:spPr>
          <a:xfrm>
            <a:off x="7715262" y="3401198"/>
            <a:ext cx="4286237" cy="360000"/>
          </a:xfrm>
          <a:prstGeom prst="homePlat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地球物理学</a:t>
            </a:r>
            <a:endParaRPr lang="zh-CN" altLang="en-US" sz="16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 rot="16200000">
            <a:off x="7295212" y="3387126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2005</a:t>
            </a:r>
            <a:endParaRPr lang="zh-CN" altLang="en-US" sz="1600" dirty="0"/>
          </a:p>
        </p:txBody>
      </p:sp>
      <p:sp>
        <p:nvSpPr>
          <p:cNvPr id="33" name="五边形 32"/>
          <p:cNvSpPr/>
          <p:nvPr/>
        </p:nvSpPr>
        <p:spPr>
          <a:xfrm>
            <a:off x="7620011" y="4485462"/>
            <a:ext cx="1619261" cy="428627"/>
          </a:xfrm>
          <a:prstGeom prst="homePlate">
            <a:avLst>
              <a:gd name="adj" fmla="val 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资源环境与</a:t>
            </a:r>
            <a:endParaRPr lang="en-US" altLang="zh-CN" sz="1200" dirty="0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城乡规划管理</a:t>
            </a:r>
            <a:endParaRPr lang="zh-CN" altLang="en-US" sz="12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 rot="16200000">
            <a:off x="7198481" y="4515119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2000</a:t>
            </a:r>
            <a:endParaRPr lang="zh-CN" altLang="en-US" sz="1600" dirty="0"/>
          </a:p>
        </p:txBody>
      </p:sp>
      <p:sp>
        <p:nvSpPr>
          <p:cNvPr id="35" name="TextBox 34"/>
          <p:cNvSpPr txBox="1"/>
          <p:nvPr/>
        </p:nvSpPr>
        <p:spPr>
          <a:xfrm>
            <a:off x="4567786" y="2683293"/>
            <a:ext cx="419103" cy="1303809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zh-CN" altLang="en-US" sz="20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地质工程</a:t>
            </a:r>
          </a:p>
        </p:txBody>
      </p:sp>
      <p:sp>
        <p:nvSpPr>
          <p:cNvPr id="36" name="五边形 35"/>
          <p:cNvSpPr/>
          <p:nvPr/>
        </p:nvSpPr>
        <p:spPr>
          <a:xfrm>
            <a:off x="7620011" y="3876515"/>
            <a:ext cx="4381488" cy="360000"/>
          </a:xfrm>
          <a:prstGeom prst="homePlat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水文与水资源工程</a:t>
            </a:r>
          </a:p>
        </p:txBody>
      </p:sp>
      <p:sp>
        <p:nvSpPr>
          <p:cNvPr id="37" name="TextBox 36"/>
          <p:cNvSpPr txBox="1"/>
          <p:nvPr/>
        </p:nvSpPr>
        <p:spPr>
          <a:xfrm rot="16200000">
            <a:off x="7198481" y="3875431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2000</a:t>
            </a:r>
            <a:endParaRPr lang="zh-CN" altLang="en-US" sz="1600" dirty="0"/>
          </a:p>
        </p:txBody>
      </p:sp>
      <p:sp>
        <p:nvSpPr>
          <p:cNvPr id="38" name="五边形 37"/>
          <p:cNvSpPr/>
          <p:nvPr/>
        </p:nvSpPr>
        <p:spPr>
          <a:xfrm>
            <a:off x="7334259" y="2450564"/>
            <a:ext cx="2360720" cy="835317"/>
          </a:xfrm>
          <a:prstGeom prst="homePlate">
            <a:avLst>
              <a:gd name="adj" fmla="val 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地质工程</a:t>
            </a:r>
            <a:endParaRPr lang="en-US" altLang="zh-CN" sz="1600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en-US" altLang="zh-CN" sz="14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14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工程地质与岩土工程</a:t>
            </a:r>
            <a:r>
              <a:rPr lang="en-US" altLang="zh-CN" sz="14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)</a:t>
            </a:r>
          </a:p>
          <a:p>
            <a:pPr algn="ctr"/>
            <a:r>
              <a:rPr lang="en-US" altLang="zh-CN" sz="14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14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资源勘查工程</a:t>
            </a:r>
            <a:r>
              <a:rPr lang="en-US" altLang="zh-CN" sz="1400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)</a:t>
            </a:r>
            <a:endParaRPr lang="zh-CN" altLang="en-US" sz="1400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 rot="16200000">
            <a:off x="9159584" y="4514231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2012</a:t>
            </a:r>
            <a:endParaRPr lang="zh-CN" altLang="en-US" sz="1600" dirty="0"/>
          </a:p>
        </p:txBody>
      </p:sp>
      <p:sp>
        <p:nvSpPr>
          <p:cNvPr id="40" name="五边形 39"/>
          <p:cNvSpPr/>
          <p:nvPr/>
        </p:nvSpPr>
        <p:spPr>
          <a:xfrm>
            <a:off x="9620275" y="4486301"/>
            <a:ext cx="1333509" cy="427788"/>
          </a:xfrm>
          <a:prstGeom prst="homePlate">
            <a:avLst>
              <a:gd name="adj" fmla="val 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人文地理与</a:t>
            </a:r>
            <a:endParaRPr lang="en-US" altLang="zh-CN" sz="1200" dirty="0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城乡规划</a:t>
            </a:r>
            <a:endParaRPr lang="zh-CN" altLang="en-US" sz="12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 rot="16200000">
            <a:off x="10847003" y="4504071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2015</a:t>
            </a:r>
            <a:endParaRPr lang="zh-CN" altLang="en-US" sz="1600" dirty="0"/>
          </a:p>
        </p:txBody>
      </p:sp>
      <p:sp>
        <p:nvSpPr>
          <p:cNvPr id="42" name="五边形 41"/>
          <p:cNvSpPr/>
          <p:nvPr/>
        </p:nvSpPr>
        <p:spPr>
          <a:xfrm>
            <a:off x="10001278" y="2450564"/>
            <a:ext cx="2000221" cy="360000"/>
          </a:xfrm>
          <a:prstGeom prst="homePlat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地质工程</a:t>
            </a:r>
          </a:p>
        </p:txBody>
      </p:sp>
      <p:sp>
        <p:nvSpPr>
          <p:cNvPr id="43" name="五边形 42"/>
          <p:cNvSpPr/>
          <p:nvPr/>
        </p:nvSpPr>
        <p:spPr>
          <a:xfrm>
            <a:off x="10001277" y="2925881"/>
            <a:ext cx="1986675" cy="360000"/>
          </a:xfrm>
          <a:prstGeom prst="homePlat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资源勘查工程</a:t>
            </a:r>
          </a:p>
        </p:txBody>
      </p:sp>
      <p:sp>
        <p:nvSpPr>
          <p:cNvPr id="44" name="TextBox 43"/>
          <p:cNvSpPr txBox="1"/>
          <p:nvPr/>
        </p:nvSpPr>
        <p:spPr>
          <a:xfrm rot="16200000">
            <a:off x="9594773" y="2655046"/>
            <a:ext cx="54185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dirty="0" smtClean="0"/>
              <a:t>2015</a:t>
            </a:r>
            <a:endParaRPr lang="zh-CN" altLang="en-US" sz="1600" dirty="0"/>
          </a:p>
        </p:txBody>
      </p:sp>
      <p:sp>
        <p:nvSpPr>
          <p:cNvPr id="45" name="AutoShape 8"/>
          <p:cNvSpPr>
            <a:spLocks noChangeArrowheads="1"/>
          </p:cNvSpPr>
          <p:nvPr/>
        </p:nvSpPr>
        <p:spPr bwMode="gray">
          <a:xfrm>
            <a:off x="1674999" y="6166938"/>
            <a:ext cx="8368633" cy="504056"/>
          </a:xfrm>
          <a:prstGeom prst="roundRect">
            <a:avLst>
              <a:gd name="adj" fmla="val 50000"/>
            </a:avLst>
          </a:prstGeom>
          <a:noFill/>
          <a:ln>
            <a:noFill/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900"/>
              </a:lnSpc>
              <a:tabLst>
                <a:tab pos="76200" algn="l"/>
                <a:tab pos="292100" algn="l"/>
              </a:tabLst>
            </a:pPr>
            <a:r>
              <a:rPr lang="zh-CN" altLang="en-US" sz="2800" b="1" dirty="0" smtClean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学院</a:t>
            </a:r>
            <a:r>
              <a:rPr lang="zh-CN" altLang="en-US" sz="28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各专业发展</a:t>
            </a:r>
            <a:r>
              <a:rPr lang="zh-CN" altLang="en-US" sz="2800" b="1" dirty="0" smtClean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沿革</a:t>
            </a:r>
            <a:endParaRPr lang="zh-CN" altLang="en-US" sz="2800" b="1" dirty="0">
              <a:solidFill>
                <a:srgbClr val="C00000"/>
              </a:solidFill>
              <a:latin typeface="隶书" pitchFamily="49" charset="-122"/>
              <a:ea typeface="隶书" pitchFamily="49" charset="-122"/>
              <a:cs typeface="Arial Narrow " pitchFamily="18" charset="0"/>
            </a:endParaRPr>
          </a:p>
        </p:txBody>
      </p:sp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矿大地质类专业办学的历史沿革与现状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矿大地质类专业办学的历史沿革与现状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1990832"/>
              </p:ext>
            </p:extLst>
          </p:nvPr>
        </p:nvGraphicFramePr>
        <p:xfrm>
          <a:off x="775106" y="1492156"/>
          <a:ext cx="10849206" cy="475252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704191"/>
                <a:gridCol w="6145015"/>
              </a:tblGrid>
              <a:tr h="792088">
                <a:tc>
                  <a:txBody>
                    <a:bodyPr/>
                    <a:lstStyle/>
                    <a:p>
                      <a:r>
                        <a:rPr lang="zh-CN" altLang="en-US" sz="1800" b="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国家重点学科</a:t>
                      </a:r>
                      <a:endParaRPr lang="zh-CN" altLang="en-US" sz="1800" b="0" dirty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矿产普查与勘探 </a:t>
                      </a:r>
                      <a:r>
                        <a:rPr lang="en-US" altLang="zh-CN" sz="18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                                        </a:t>
                      </a:r>
                    </a:p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6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Mineral Resource Prospecting and Exploration</a:t>
                      </a:r>
                    </a:p>
                  </a:txBody>
                  <a:tcPr marL="121920" marR="12192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1216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国家重点学科培育建设点</a:t>
                      </a:r>
                      <a:endParaRPr lang="en-US" altLang="zh-CN" sz="1800" b="0" kern="1200" dirty="0" smtClean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江苏省重点学科</a:t>
                      </a:r>
                      <a:endParaRPr lang="en-US" altLang="zh-CN" sz="1800" b="0" kern="1200" dirty="0" smtClean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江苏省优势学科建设支持学科</a:t>
                      </a:r>
                      <a:endParaRPr lang="en-US" altLang="zh-CN" sz="1800" b="0" kern="1200" dirty="0" smtClean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博士学位授权一级学科</a:t>
                      </a:r>
                      <a:endParaRPr lang="en-US" altLang="zh-CN" sz="1800" b="0" kern="1200" dirty="0" smtClean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地质资源与地质工程</a:t>
                      </a:r>
                      <a:endParaRPr lang="en-US" altLang="zh-CN" sz="1800" b="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r>
                        <a:rPr lang="en-US" altLang="zh-CN" sz="16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Geological Resources and Geological Engineering</a:t>
                      </a:r>
                      <a:endParaRPr lang="zh-CN" altLang="en-US" sz="1600" b="0" dirty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江苏省重点学科</a:t>
                      </a:r>
                      <a:endParaRPr lang="en-US" altLang="zh-CN" sz="1800" b="0" kern="1200" dirty="0" smtClean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博士学位授权一级学科</a:t>
                      </a:r>
                      <a:endParaRPr lang="zh-CN" altLang="en-US" sz="1800" b="0" kern="1200" dirty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地质学</a:t>
                      </a:r>
                      <a:endParaRPr lang="en-US" altLang="zh-CN" sz="1800" b="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Geology</a:t>
                      </a:r>
                      <a:endParaRPr lang="zh-CN" altLang="en-US" sz="1600" b="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江苏省重点学科</a:t>
                      </a:r>
                      <a:endParaRPr lang="zh-CN" altLang="en-US" sz="1800" b="0" kern="1200" dirty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地球探测与信息技术</a:t>
                      </a:r>
                    </a:p>
                    <a:p>
                      <a:r>
                        <a:rPr lang="en-US" altLang="zh-CN" sz="1600" b="0" dirty="0" err="1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Geodetection</a:t>
                      </a:r>
                      <a:r>
                        <a:rPr lang="en-US" altLang="zh-CN" sz="16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and Information Technology</a:t>
                      </a:r>
                      <a:endParaRPr lang="zh-CN" altLang="en-US" sz="1600" b="0" dirty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硕士学位授权一级学科</a:t>
                      </a:r>
                      <a:endParaRPr lang="zh-CN" altLang="en-US" sz="1800" b="0" kern="1200" dirty="0">
                        <a:solidFill>
                          <a:schemeClr val="tx1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地球物理学</a:t>
                      </a:r>
                      <a:endParaRPr lang="en-US" altLang="zh-CN" sz="1800" b="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600" b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Geophysics</a:t>
                      </a:r>
                    </a:p>
                  </a:txBody>
                  <a:tcPr marL="121920" marR="12192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3090062" y="6272056"/>
            <a:ext cx="5076575" cy="504056"/>
          </a:xfrm>
          <a:prstGeom prst="roundRect">
            <a:avLst>
              <a:gd name="adj" fmla="val 50000"/>
            </a:avLst>
          </a:prstGeom>
          <a:noFill/>
          <a:ln>
            <a:noFill/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900"/>
              </a:lnSpc>
              <a:tabLst>
                <a:tab pos="76200" algn="l"/>
                <a:tab pos="292100" algn="l"/>
              </a:tabLst>
            </a:pPr>
            <a:r>
              <a:rPr lang="zh-CN" altLang="en-US" sz="2800" b="1" dirty="0" smtClean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学科分布</a:t>
            </a:r>
            <a:endParaRPr lang="en-US" altLang="zh-CN" sz="2800" b="1" dirty="0">
              <a:solidFill>
                <a:srgbClr val="C00000"/>
              </a:solidFill>
              <a:latin typeface="隶书" pitchFamily="49" charset="-122"/>
              <a:ea typeface="隶书" pitchFamily="49" charset="-122"/>
              <a:cs typeface="Arial Narrow 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6835324"/>
              </p:ext>
            </p:extLst>
          </p:nvPr>
        </p:nvGraphicFramePr>
        <p:xfrm>
          <a:off x="589523" y="1333008"/>
          <a:ext cx="11012949" cy="505633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012949"/>
              </a:tblGrid>
              <a:tr h="735856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地球科学学部 </a:t>
                      </a: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- </a:t>
                      </a:r>
                      <a:r>
                        <a:rPr lang="zh-CN" altLang="en-US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中国矿业大学 </a:t>
                      </a:r>
                      <a:r>
                        <a:rPr lang="en-US" altLang="zh-CN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+ </a:t>
                      </a:r>
                      <a:r>
                        <a:rPr lang="zh-CN" altLang="en-US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中国矿业大学（北京）</a:t>
                      </a:r>
                      <a:endParaRPr lang="en-US" altLang="zh-CN" sz="1600" b="1" kern="1200" dirty="0" smtClean="0">
                        <a:solidFill>
                          <a:srgbClr val="FF0000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Faculty of Earth Science</a:t>
                      </a:r>
                      <a:endParaRPr lang="zh-CN" altLang="en-US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/>
                </a:tc>
              </a:tr>
              <a:tr h="720080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国际煤地质学杂志 </a:t>
                      </a:r>
                      <a:r>
                        <a:rPr lang="zh-CN" altLang="en-US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（</a:t>
                      </a:r>
                      <a:r>
                        <a:rPr lang="en-US" altLang="zh-CN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IF=4.3</a:t>
                      </a:r>
                      <a:r>
                        <a:rPr lang="zh-CN" altLang="en-US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）</a:t>
                      </a: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 International Journal of Coal Geology</a:t>
                      </a:r>
                      <a:endParaRPr lang="zh-CN" altLang="en-US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/>
                </a:tc>
              </a:tr>
              <a:tr h="720080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煤炭资源与安全开采国家重点实验室</a:t>
                      </a:r>
                      <a:endParaRPr lang="en-US" altLang="zh-CN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State Key Laboratory of Coal Resources and Safe Mining</a:t>
                      </a:r>
                      <a:endParaRPr lang="zh-CN" altLang="en-US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/>
                </a:tc>
              </a:tr>
              <a:tr h="720080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煤层气资源与成藏过程教育部重点实验室</a:t>
                      </a: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baseline="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</a:t>
                      </a: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Key Laboratory for Coalbed Methane Resources &amp; Reservoir Formation Process</a:t>
                      </a:r>
                    </a:p>
                  </a:txBody>
                  <a:tcPr marL="121920" marR="121920" anchor="ctr"/>
                </a:tc>
              </a:tr>
              <a:tr h="720080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矿山水害防治技术基础研究实验室</a:t>
                      </a: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Fundamental Research Lab for Mine Water hazards Prevention and Controlling Technology</a:t>
                      </a:r>
                      <a:endParaRPr lang="zh-CN" altLang="en-US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/>
                </a:tc>
              </a:tr>
              <a:tr h="720080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矿山地质基础实验教学中心</a:t>
                      </a: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Experimental Teaching Center for Fundamental Mining Geology</a:t>
                      </a:r>
                      <a:endParaRPr lang="zh-CN" altLang="en-US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/>
                </a:tc>
              </a:tr>
              <a:tr h="720080"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国际煤地质学研究中心</a:t>
                      </a:r>
                      <a:r>
                        <a:rPr lang="zh-CN" altLang="en-US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（美国、澳大利亚、俄罗斯、英国、新西兰、加拿大、中国）</a:t>
                      </a:r>
                    </a:p>
                    <a:p>
                      <a:pPr marL="0" indent="0" algn="just" defTabSz="914400" rtl="0" eaLnBrk="1" latinLnBrk="0" hangingPunct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zh-CN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黑体" panose="02010609060101010101" pitchFamily="49" charset="-122"/>
                          <a:cs typeface="Times New Roman" pitchFamily="18" charset="0"/>
                        </a:rPr>
                        <a:t>      International Coal Geology Research Center</a:t>
                      </a:r>
                      <a:endParaRPr lang="zh-CN" altLang="en-US" sz="1600" kern="1200" dirty="0" smtClean="0">
                        <a:solidFill>
                          <a:srgbClr val="0000FF"/>
                        </a:solidFill>
                        <a:latin typeface="+mn-lt"/>
                        <a:ea typeface="黑体" panose="02010609060101010101" pitchFamily="49" charset="-122"/>
                        <a:cs typeface="Times New Roman" pitchFamily="18" charset="0"/>
                      </a:endParaRPr>
                    </a:p>
                  </a:txBody>
                  <a:tcPr marL="121920" marR="121920" anchor="ctr"/>
                </a:tc>
              </a:tr>
            </a:tbl>
          </a:graphicData>
        </a:graphic>
      </p:graphicFrame>
      <p:sp>
        <p:nvSpPr>
          <p:cNvPr id="6" name="AutoShape 8"/>
          <p:cNvSpPr>
            <a:spLocks noChangeArrowheads="1"/>
          </p:cNvSpPr>
          <p:nvPr/>
        </p:nvSpPr>
        <p:spPr bwMode="gray">
          <a:xfrm>
            <a:off x="3090062" y="6353944"/>
            <a:ext cx="5076575" cy="504056"/>
          </a:xfrm>
          <a:prstGeom prst="roundRect">
            <a:avLst>
              <a:gd name="adj" fmla="val 50000"/>
            </a:avLst>
          </a:prstGeom>
          <a:noFill/>
          <a:ln>
            <a:noFill/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900"/>
              </a:lnSpc>
              <a:tabLst>
                <a:tab pos="76200" algn="l"/>
                <a:tab pos="292100" algn="l"/>
              </a:tabLst>
            </a:pPr>
            <a:r>
              <a:rPr lang="zh-CN" altLang="en-US" sz="2800" b="1" dirty="0" smtClean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教学科研平台</a:t>
            </a:r>
            <a:endParaRPr lang="en-US" altLang="zh-CN" sz="2800" b="1" dirty="0">
              <a:solidFill>
                <a:srgbClr val="C00000"/>
              </a:solidFill>
              <a:latin typeface="隶书" pitchFamily="49" charset="-122"/>
              <a:ea typeface="隶书" pitchFamily="49" charset="-122"/>
              <a:cs typeface="Arial Narrow " pitchFamily="18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矿大地质类专业办学的历史沿革与现状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969349" y="2845510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院党政办公室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969349" y="3567381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教学管理科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969349" y="4289252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科研管理科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69349" y="5011123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实验中心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69349" y="5732994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学生工作办公室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668616" y="3472072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地质系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668616" y="2794710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地质工程系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668616" y="4720814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水文与水资源系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668616" y="4060724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地球信息科学系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668616" y="5682194"/>
            <a:ext cx="2572800" cy="504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</a:rPr>
              <a:t>地球物理系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04403" y="2685172"/>
            <a:ext cx="2572800" cy="720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地质工程</a:t>
            </a:r>
            <a:endParaRPr lang="en-US" altLang="zh-CN" sz="2000" dirty="0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负责人：杨伟峰</a:t>
            </a:r>
            <a:endParaRPr lang="zh-CN" altLang="en-US" sz="20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804403" y="3640738"/>
            <a:ext cx="2572800" cy="720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资源勘查工程</a:t>
            </a:r>
            <a:endParaRPr lang="en-US" altLang="zh-CN" sz="2000" dirty="0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负责人：汪吉林</a:t>
            </a:r>
            <a:endParaRPr lang="zh-CN" altLang="en-US" sz="20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04403" y="4611276"/>
            <a:ext cx="2572800" cy="720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水文与水资源工程</a:t>
            </a:r>
            <a:endParaRPr lang="en-US" altLang="zh-CN" sz="2000" dirty="0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负责人：孔凡哲</a:t>
            </a:r>
            <a:endParaRPr lang="zh-CN" altLang="en-US" sz="20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04403" y="5572656"/>
            <a:ext cx="2572800" cy="720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地球物理学</a:t>
            </a:r>
            <a:endParaRPr lang="en-US" altLang="zh-CN" sz="2000" dirty="0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负责人：潘冬明</a:t>
            </a:r>
            <a:endParaRPr lang="zh-CN" altLang="en-US" sz="20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22" name="肘形连接符 21"/>
          <p:cNvCxnSpPr>
            <a:stCxn id="5" idx="1"/>
            <a:endCxn id="9" idx="1"/>
          </p:cNvCxnSpPr>
          <p:nvPr/>
        </p:nvCxnSpPr>
        <p:spPr>
          <a:xfrm rot="10800000" flipV="1">
            <a:off x="969349" y="3097510"/>
            <a:ext cx="1588" cy="2887484"/>
          </a:xfrm>
          <a:prstGeom prst="bentConnector3">
            <a:avLst>
              <a:gd name="adj1" fmla="val 1439546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>
            <a:stCxn id="13" idx="3"/>
            <a:endCxn id="17" idx="3"/>
          </p:cNvCxnSpPr>
          <p:nvPr/>
        </p:nvCxnSpPr>
        <p:spPr>
          <a:xfrm>
            <a:off x="11241416" y="3046710"/>
            <a:ext cx="1588" cy="2887484"/>
          </a:xfrm>
          <a:prstGeom prst="bentConnector3">
            <a:avLst>
              <a:gd name="adj1" fmla="val 1439546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肘形连接符 23"/>
          <p:cNvCxnSpPr>
            <a:stCxn id="18" idx="1"/>
            <a:endCxn id="21" idx="1"/>
          </p:cNvCxnSpPr>
          <p:nvPr/>
        </p:nvCxnSpPr>
        <p:spPr>
          <a:xfrm rot="10800000" flipV="1">
            <a:off x="4804403" y="3045172"/>
            <a:ext cx="1588" cy="2887484"/>
          </a:xfrm>
          <a:prstGeom prst="bentConnector3">
            <a:avLst>
              <a:gd name="adj1" fmla="val 1439546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肘形连接符 24"/>
          <p:cNvCxnSpPr>
            <a:stCxn id="5" idx="3"/>
            <a:endCxn id="9" idx="3"/>
          </p:cNvCxnSpPr>
          <p:nvPr/>
        </p:nvCxnSpPr>
        <p:spPr>
          <a:xfrm>
            <a:off x="3542149" y="3097510"/>
            <a:ext cx="1588" cy="2887484"/>
          </a:xfrm>
          <a:prstGeom prst="bentConnector3">
            <a:avLst>
              <a:gd name="adj1" fmla="val 1439546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V="1">
            <a:off x="3784600" y="4475992"/>
            <a:ext cx="73459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endCxn id="19" idx="3"/>
          </p:cNvCxnSpPr>
          <p:nvPr/>
        </p:nvCxnSpPr>
        <p:spPr>
          <a:xfrm rot="10800000" flipV="1">
            <a:off x="7377204" y="4000736"/>
            <a:ext cx="700007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>
            <a:stCxn id="13" idx="1"/>
            <a:endCxn id="18" idx="3"/>
          </p:cNvCxnSpPr>
          <p:nvPr/>
        </p:nvCxnSpPr>
        <p:spPr>
          <a:xfrm rot="10800000">
            <a:off x="7377204" y="3045172"/>
            <a:ext cx="1291413" cy="153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rot="10800000">
            <a:off x="7377204" y="4977014"/>
            <a:ext cx="1291413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>
            <a:stCxn id="17" idx="1"/>
            <a:endCxn id="21" idx="3"/>
          </p:cNvCxnSpPr>
          <p:nvPr/>
        </p:nvCxnSpPr>
        <p:spPr>
          <a:xfrm rot="10800000">
            <a:off x="7377204" y="5932656"/>
            <a:ext cx="1291413" cy="153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utoShape 7"/>
          <p:cNvSpPr>
            <a:spLocks noChangeArrowheads="1"/>
          </p:cNvSpPr>
          <p:nvPr/>
        </p:nvSpPr>
        <p:spPr bwMode="gray">
          <a:xfrm>
            <a:off x="923277" y="1389346"/>
            <a:ext cx="2725179" cy="569499"/>
          </a:xfrm>
          <a:prstGeom prst="roundRect">
            <a:avLst>
              <a:gd name="adj" fmla="val 10889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/>
            <a:endParaRPr lang="zh-CN" altLang="en-US" sz="2000">
              <a:solidFill>
                <a:prstClr val="black"/>
              </a:solidFill>
              <a:ea typeface="宋体" panose="02010600030101010101" pitchFamily="2" charset="-122"/>
            </a:endParaRPr>
          </a:p>
        </p:txBody>
      </p:sp>
      <p:sp>
        <p:nvSpPr>
          <p:cNvPr id="32" name="AutoShape 10"/>
          <p:cNvSpPr>
            <a:spLocks noChangeArrowheads="1"/>
          </p:cNvSpPr>
          <p:nvPr/>
        </p:nvSpPr>
        <p:spPr bwMode="gray">
          <a:xfrm>
            <a:off x="4733141" y="1389694"/>
            <a:ext cx="2726400" cy="568800"/>
          </a:xfrm>
          <a:prstGeom prst="roundRect">
            <a:avLst>
              <a:gd name="adj" fmla="val 10889"/>
            </a:avLst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14400"/>
            <a:endParaRPr lang="zh-CN" altLang="en-US" sz="2000">
              <a:solidFill>
                <a:prstClr val="black"/>
              </a:solidFill>
              <a:ea typeface="宋体" panose="02010600030101010101" pitchFamily="2" charset="-122"/>
            </a:endParaRPr>
          </a:p>
        </p:txBody>
      </p:sp>
      <p:sp>
        <p:nvSpPr>
          <p:cNvPr id="33" name="AutoShape 13"/>
          <p:cNvSpPr>
            <a:spLocks noChangeArrowheads="1"/>
          </p:cNvSpPr>
          <p:nvPr/>
        </p:nvSpPr>
        <p:spPr bwMode="gray">
          <a:xfrm>
            <a:off x="8544227" y="1389694"/>
            <a:ext cx="2726400" cy="568800"/>
          </a:xfrm>
          <a:prstGeom prst="roundRect">
            <a:avLst>
              <a:gd name="adj" fmla="val 10889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宋体" panose="02010600030101010101" pitchFamily="2" charset="-122"/>
            </a:endParaRPr>
          </a:p>
        </p:txBody>
      </p:sp>
      <p:sp>
        <p:nvSpPr>
          <p:cNvPr id="34" name="Rectangle 10"/>
          <p:cNvSpPr/>
          <p:nvPr/>
        </p:nvSpPr>
        <p:spPr>
          <a:xfrm>
            <a:off x="1067211" y="1435939"/>
            <a:ext cx="27251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zh-CN" altLang="en-US" sz="20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学院党政联席会议</a:t>
            </a:r>
            <a:endParaRPr lang="en-US" altLang="zh-CN" sz="20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" name="Rectangle 11"/>
          <p:cNvSpPr/>
          <p:nvPr/>
        </p:nvSpPr>
        <p:spPr>
          <a:xfrm>
            <a:off x="4935418" y="1423239"/>
            <a:ext cx="24498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zh-CN" altLang="en-US" sz="20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学院教授委员会</a:t>
            </a:r>
            <a:endParaRPr lang="en-US" altLang="zh-CN" sz="20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" name="Rectangle 12"/>
          <p:cNvSpPr/>
          <p:nvPr/>
        </p:nvSpPr>
        <p:spPr>
          <a:xfrm>
            <a:off x="8830528" y="1379315"/>
            <a:ext cx="2568792" cy="481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zh-CN" altLang="en-US" sz="20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学院教学委员会</a:t>
            </a:r>
            <a:endParaRPr lang="en-US" altLang="zh-CN" sz="20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" name="下箭头 36"/>
          <p:cNvSpPr/>
          <p:nvPr/>
        </p:nvSpPr>
        <p:spPr>
          <a:xfrm>
            <a:off x="5917525" y="1950616"/>
            <a:ext cx="355600" cy="758288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2253678" y="2270017"/>
            <a:ext cx="7732553" cy="1238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171555" y="1959401"/>
            <a:ext cx="156645" cy="43444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881741" y="1959401"/>
            <a:ext cx="164243" cy="43444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8078502" y="3702872"/>
            <a:ext cx="60366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8070400" y="4330448"/>
            <a:ext cx="60366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8070400" y="3702872"/>
            <a:ext cx="0" cy="61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8"/>
          <p:cNvSpPr>
            <a:spLocks noChangeArrowheads="1"/>
          </p:cNvSpPr>
          <p:nvPr/>
        </p:nvSpPr>
        <p:spPr bwMode="gray">
          <a:xfrm>
            <a:off x="1847673" y="6321806"/>
            <a:ext cx="8368633" cy="504056"/>
          </a:xfrm>
          <a:prstGeom prst="roundRect">
            <a:avLst>
              <a:gd name="adj" fmla="val 50000"/>
            </a:avLst>
          </a:prstGeom>
          <a:noFill/>
          <a:ln>
            <a:noFill/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ts val="2900"/>
              </a:lnSpc>
              <a:tabLst>
                <a:tab pos="76200" algn="l"/>
                <a:tab pos="292100" algn="l"/>
              </a:tabLst>
            </a:pPr>
            <a:r>
              <a:rPr lang="zh-CN" altLang="en-US" sz="2800" b="1" dirty="0" smtClean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学院</a:t>
            </a:r>
            <a:r>
              <a:rPr lang="zh-CN" altLang="en-US" sz="28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运行管理</a:t>
            </a:r>
            <a:r>
              <a:rPr lang="zh-CN" altLang="en-US" sz="2800" b="1" dirty="0" smtClean="0">
                <a:solidFill>
                  <a:srgbClr val="C00000"/>
                </a:solidFill>
                <a:latin typeface="隶书" pitchFamily="49" charset="-122"/>
                <a:ea typeface="隶书" pitchFamily="49" charset="-122"/>
                <a:cs typeface="Arial Narrow " pitchFamily="18" charset="0"/>
              </a:rPr>
              <a:t>体系</a:t>
            </a:r>
            <a:endParaRPr lang="zh-CN" altLang="en-US" sz="2800" b="1" dirty="0">
              <a:solidFill>
                <a:srgbClr val="C00000"/>
              </a:solidFill>
              <a:latin typeface="隶书" pitchFamily="49" charset="-122"/>
              <a:ea typeface="隶书" pitchFamily="49" charset="-122"/>
              <a:cs typeface="Arial Narrow " pitchFamily="18" charset="0"/>
            </a:endParaRP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矿大地质类专业办学的历史沿革与现状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矿大地质类专业办学的历史沿革与现状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内容占位符 2"/>
          <p:cNvSpPr>
            <a:spLocks noGrp="1"/>
          </p:cNvSpPr>
          <p:nvPr>
            <p:ph idx="1"/>
          </p:nvPr>
        </p:nvSpPr>
        <p:spPr>
          <a:xfrm>
            <a:off x="586261" y="1310189"/>
            <a:ext cx="11382826" cy="51861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近</a:t>
            </a:r>
            <a:r>
              <a:rPr lang="en-US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5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年，承担纵向科研项目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100+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项</a:t>
            </a:r>
            <a:endParaRPr lang="en-US" altLang="zh-CN" sz="2400" b="1" dirty="0" smtClean="0">
              <a:solidFill>
                <a:schemeClr val="bg1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       获国家级科技奖励</a:t>
            </a:r>
            <a:r>
              <a:rPr lang="en-US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项，</a:t>
            </a:r>
            <a:endParaRPr lang="en-US" altLang="zh-CN" sz="2400" b="1" dirty="0" smtClean="0">
              <a:solidFill>
                <a:schemeClr val="bg1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       省部级二等及以上奖励</a:t>
            </a:r>
            <a:r>
              <a:rPr lang="zh-CN" altLang="en-US" sz="2400" b="1" dirty="0" smtClean="0">
                <a:solidFill>
                  <a:schemeClr val="bg1"/>
                </a:solidFill>
                <a:latin typeface="黑体"/>
                <a:ea typeface="黑体"/>
                <a:cs typeface="Times New Roman" pitchFamily="18" charset="0"/>
              </a:rPr>
              <a:t>～</a:t>
            </a:r>
            <a:r>
              <a:rPr lang="en-US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20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项，</a:t>
            </a:r>
            <a:endParaRPr lang="en-US" altLang="zh-CN" sz="2400" b="1" dirty="0" smtClean="0">
              <a:solidFill>
                <a:schemeClr val="bg1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2016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年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月地球科学学科进入</a:t>
            </a:r>
            <a:r>
              <a:rPr lang="en-US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ESI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Top </a:t>
            </a:r>
            <a:r>
              <a:rPr lang="en-US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1%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专任教师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109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人（高级职称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60.7%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，具有博士学位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76.2%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，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45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岁以下占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55.8%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</a:t>
            </a:r>
            <a:endParaRPr lang="en-US" altLang="zh-CN" sz="2400" b="1" dirty="0" smtClean="0">
              <a:solidFill>
                <a:schemeClr val="bg1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外籍教师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6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人，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12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人有国家级和省部级人才称号</a:t>
            </a:r>
            <a:endParaRPr lang="en-US" altLang="zh-CN" sz="2400" b="1" dirty="0" smtClean="0">
              <a:solidFill>
                <a:schemeClr val="bg1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algn="just"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具有</a:t>
            </a:r>
            <a:r>
              <a:rPr lang="zh-CN" altLang="en-US" sz="2400" b="1" dirty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煤炭地质特色的大类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招生培养体系，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5+3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～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3+6</a:t>
            </a:r>
            <a:r>
              <a:rPr lang="zh-CN" altLang="en-US" sz="2400" b="1" dirty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培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养方式</a:t>
            </a:r>
            <a:endParaRPr lang="en-US" altLang="zh-CN" sz="2400" b="1" dirty="0">
              <a:solidFill>
                <a:schemeClr val="bg1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AutoShape 3"/>
          <p:cNvSpPr>
            <a:spLocks noChangeArrowheads="1"/>
          </p:cNvSpPr>
          <p:nvPr/>
        </p:nvSpPr>
        <p:spPr bwMode="auto">
          <a:xfrm>
            <a:off x="7202458" y="3119859"/>
            <a:ext cx="2214497" cy="2994333"/>
          </a:xfrm>
          <a:prstGeom prst="roundRect">
            <a:avLst>
              <a:gd name="adj" fmla="val 5248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4933792" y="3119859"/>
            <a:ext cx="2088000" cy="2994333"/>
          </a:xfrm>
          <a:prstGeom prst="roundRect">
            <a:avLst>
              <a:gd name="adj" fmla="val 7816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" name="AutoShape 5"/>
          <p:cNvSpPr>
            <a:spLocks noChangeArrowheads="1"/>
          </p:cNvSpPr>
          <p:nvPr/>
        </p:nvSpPr>
        <p:spPr bwMode="auto">
          <a:xfrm>
            <a:off x="2620370" y="3119859"/>
            <a:ext cx="2118160" cy="2980685"/>
          </a:xfrm>
          <a:prstGeom prst="roundRect">
            <a:avLst>
              <a:gd name="adj" fmla="val 7442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" name="AutoShape 6"/>
          <p:cNvSpPr>
            <a:spLocks noChangeArrowheads="1"/>
          </p:cNvSpPr>
          <p:nvPr/>
        </p:nvSpPr>
        <p:spPr bwMode="auto">
          <a:xfrm>
            <a:off x="259308" y="3119859"/>
            <a:ext cx="2169994" cy="2994333"/>
          </a:xfrm>
          <a:prstGeom prst="roundRect">
            <a:avLst>
              <a:gd name="adj" fmla="val 5893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" name="Rectangle 8"/>
          <p:cNvSpPr>
            <a:spLocks noChangeArrowheads="1"/>
          </p:cNvSpPr>
          <p:nvPr/>
        </p:nvSpPr>
        <p:spPr bwMode="gray">
          <a:xfrm rot="3419336">
            <a:off x="639874" y="1743830"/>
            <a:ext cx="874183" cy="971102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556736" y="1917173"/>
            <a:ext cx="1908000" cy="124883"/>
            <a:chOff x="2003" y="3439"/>
            <a:chExt cx="468" cy="244"/>
          </a:xfrm>
        </p:grpSpPr>
        <p:sp>
          <p:nvSpPr>
            <p:cNvPr id="65" name="Oval 10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6" name="Rectangle 11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" name="Oval 12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8" name="Oval 13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2" name="Rectangle 14"/>
          <p:cNvSpPr>
            <a:spLocks noChangeArrowheads="1"/>
          </p:cNvSpPr>
          <p:nvPr/>
        </p:nvSpPr>
        <p:spPr bwMode="gray">
          <a:xfrm rot="3419336">
            <a:off x="3096204" y="1681389"/>
            <a:ext cx="874183" cy="97110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040362" y="1917173"/>
            <a:ext cx="1908000" cy="124883"/>
            <a:chOff x="2003" y="3439"/>
            <a:chExt cx="468" cy="244"/>
          </a:xfrm>
        </p:grpSpPr>
        <p:sp>
          <p:nvSpPr>
            <p:cNvPr id="61" name="Oval 16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Rectangle 17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" name="Oval 18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" name="Oval 19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4" name="Rectangle 20"/>
          <p:cNvSpPr>
            <a:spLocks noChangeArrowheads="1"/>
          </p:cNvSpPr>
          <p:nvPr/>
        </p:nvSpPr>
        <p:spPr bwMode="gray">
          <a:xfrm rot="3419336">
            <a:off x="5360338" y="1681389"/>
            <a:ext cx="874183" cy="971102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6209442" y="1917173"/>
            <a:ext cx="1908000" cy="124883"/>
            <a:chOff x="2003" y="3439"/>
            <a:chExt cx="468" cy="244"/>
          </a:xfrm>
        </p:grpSpPr>
        <p:sp>
          <p:nvSpPr>
            <p:cNvPr id="57" name="Oval 22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8" name="Rectangle 23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Oval 24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0" name="Oval 25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6" name="Rectangle 26"/>
          <p:cNvSpPr>
            <a:spLocks noChangeArrowheads="1"/>
          </p:cNvSpPr>
          <p:nvPr/>
        </p:nvSpPr>
        <p:spPr bwMode="gray">
          <a:xfrm rot="3419336">
            <a:off x="7680187" y="1681389"/>
            <a:ext cx="874183" cy="97110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69" name="Rectangle 27"/>
          <p:cNvSpPr>
            <a:spLocks noChangeArrowheads="1"/>
          </p:cNvSpPr>
          <p:nvPr/>
        </p:nvSpPr>
        <p:spPr bwMode="gray">
          <a:xfrm>
            <a:off x="518604" y="2031473"/>
            <a:ext cx="12282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国际环境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0" name="Rectangle 28"/>
          <p:cNvSpPr>
            <a:spLocks noChangeArrowheads="1"/>
          </p:cNvSpPr>
          <p:nvPr/>
        </p:nvSpPr>
        <p:spPr bwMode="gray">
          <a:xfrm>
            <a:off x="3016134" y="2031473"/>
            <a:ext cx="11327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国家需求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1" name="Rectangle 29"/>
          <p:cNvSpPr>
            <a:spLocks noChangeArrowheads="1"/>
          </p:cNvSpPr>
          <p:nvPr/>
        </p:nvSpPr>
        <p:spPr bwMode="gray">
          <a:xfrm>
            <a:off x="5269989" y="2031473"/>
            <a:ext cx="11144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大学觉醒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2" name="Rectangle 30"/>
          <p:cNvSpPr>
            <a:spLocks noChangeArrowheads="1"/>
          </p:cNvSpPr>
          <p:nvPr/>
        </p:nvSpPr>
        <p:spPr bwMode="gray">
          <a:xfrm>
            <a:off x="7579599" y="2031473"/>
            <a:ext cx="11144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行业觉醒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3" name="Rectangle 31"/>
          <p:cNvSpPr>
            <a:spLocks noChangeArrowheads="1"/>
          </p:cNvSpPr>
          <p:nvPr/>
        </p:nvSpPr>
        <p:spPr bwMode="auto">
          <a:xfrm>
            <a:off x="395774" y="3179923"/>
            <a:ext cx="1965290" cy="241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贸易战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能源战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环境战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人才、科技始终是驱动力，根子在教育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Rectangle 31"/>
          <p:cNvSpPr>
            <a:spLocks noChangeArrowheads="1"/>
          </p:cNvSpPr>
          <p:nvPr/>
        </p:nvSpPr>
        <p:spPr bwMode="auto">
          <a:xfrm>
            <a:off x="2649965" y="3154899"/>
            <a:ext cx="2126751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习总书记论教育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教育需求更迫切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明确中国特色社会主义办学方向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教育主管部门：教师、学生、专业新举措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Rectangle 31"/>
          <p:cNvSpPr>
            <a:spLocks noChangeArrowheads="1"/>
          </p:cNvSpPr>
          <p:nvPr/>
        </p:nvSpPr>
        <p:spPr bwMode="auto">
          <a:xfrm>
            <a:off x="5036023" y="3157171"/>
            <a:ext cx="2035814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教师队伍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专业建设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教学改革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资源建设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管理服务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学生发展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b="1" dirty="0" smtClean="0">
              <a:ea typeface="宋体" charset="-122"/>
            </a:endParaRPr>
          </a:p>
        </p:txBody>
      </p:sp>
      <p:sp>
        <p:nvSpPr>
          <p:cNvPr id="79" name="AutoShape 3"/>
          <p:cNvSpPr>
            <a:spLocks noChangeArrowheads="1"/>
          </p:cNvSpPr>
          <p:nvPr/>
        </p:nvSpPr>
        <p:spPr bwMode="auto">
          <a:xfrm>
            <a:off x="9620426" y="3122131"/>
            <a:ext cx="2088000" cy="2994333"/>
          </a:xfrm>
          <a:prstGeom prst="roundRect">
            <a:avLst>
              <a:gd name="adj" fmla="val 5248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8641058" y="1919445"/>
            <a:ext cx="1908000" cy="124883"/>
            <a:chOff x="2003" y="3439"/>
            <a:chExt cx="468" cy="244"/>
          </a:xfrm>
        </p:grpSpPr>
        <p:sp>
          <p:nvSpPr>
            <p:cNvPr id="81" name="Oval 22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" name="Rectangle 23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" name="Oval 24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4" name="Oval 25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7" name="Rectangle 20"/>
          <p:cNvSpPr>
            <a:spLocks noChangeArrowheads="1"/>
          </p:cNvSpPr>
          <p:nvPr/>
        </p:nvSpPr>
        <p:spPr bwMode="gray">
          <a:xfrm rot="3419336">
            <a:off x="9975634" y="1683661"/>
            <a:ext cx="874183" cy="971102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86" name="Rectangle 30"/>
          <p:cNvSpPr>
            <a:spLocks noChangeArrowheads="1"/>
          </p:cNvSpPr>
          <p:nvPr/>
        </p:nvSpPr>
        <p:spPr bwMode="gray">
          <a:xfrm>
            <a:off x="9902031" y="2033745"/>
            <a:ext cx="11144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社会觉醒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88" name="Rectangle 31"/>
          <p:cNvSpPr>
            <a:spLocks noChangeArrowheads="1"/>
          </p:cNvSpPr>
          <p:nvPr/>
        </p:nvSpPr>
        <p:spPr bwMode="auto">
          <a:xfrm>
            <a:off x="7212941" y="3145795"/>
            <a:ext cx="2204014" cy="319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地学教育研究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地质类专业建设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拓新方向，新工科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行业社会形象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教师培训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地质知识进中小学课堂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b="1" dirty="0" smtClean="0">
              <a:ea typeface="宋体" charset="-122"/>
            </a:endParaRPr>
          </a:p>
        </p:txBody>
      </p:sp>
      <p:sp>
        <p:nvSpPr>
          <p:cNvPr id="89" name="Rectangle 31"/>
          <p:cNvSpPr>
            <a:spLocks noChangeArrowheads="1"/>
          </p:cNvSpPr>
          <p:nvPr/>
        </p:nvSpPr>
        <p:spPr bwMode="auto">
          <a:xfrm>
            <a:off x="9601341" y="3145795"/>
            <a:ext cx="2154032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服务国家需求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行业社会认知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科普宣传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家长认可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孩子感兴趣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b="1" dirty="0" smtClean="0">
              <a:ea typeface="宋体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6"/>
          <p:cNvSpPr>
            <a:spLocks noChangeArrowheads="1"/>
          </p:cNvSpPr>
          <p:nvPr/>
        </p:nvSpPr>
        <p:spPr bwMode="auto">
          <a:xfrm>
            <a:off x="285231" y="127729"/>
            <a:ext cx="11723262" cy="6687985"/>
          </a:xfrm>
          <a:prstGeom prst="rect">
            <a:avLst/>
          </a:prstGeom>
          <a:gradFill>
            <a:gsLst>
              <a:gs pos="100000">
                <a:schemeClr val="bg1">
                  <a:tint val="93000"/>
                  <a:satMod val="150000"/>
                  <a:shade val="98000"/>
                  <a:lumMod val="102000"/>
                </a:schemeClr>
              </a:gs>
              <a:gs pos="53000">
                <a:schemeClr val="bg1">
                  <a:tint val="98000"/>
                  <a:satMod val="130000"/>
                  <a:shade val="90000"/>
                  <a:lumMod val="103000"/>
                </a:schemeClr>
              </a:gs>
              <a:gs pos="1000">
                <a:schemeClr val="bg1">
                  <a:shade val="63000"/>
                  <a:satMod val="120000"/>
                </a:schemeClr>
              </a:gs>
            </a:gsLst>
            <a:lin ang="5400000" scaled="0"/>
          </a:gra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2600325" indent="-2600325" algn="just">
              <a:lnSpc>
                <a:spcPct val="140000"/>
              </a:lnSpc>
              <a:spcAft>
                <a:spcPts val="600"/>
              </a:spcAft>
            </a:pPr>
            <a:r>
              <a:rPr lang="zh-CN" alt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关于</a:t>
            </a:r>
            <a:r>
              <a:rPr lang="zh-CN" alt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本科教育的主要文件与重要讲话</a:t>
            </a:r>
            <a:endParaRPr lang="en-US" altLang="zh-CN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习近平总书记在北京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大学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师生座谈会上的讲话（“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Symbol" panose="05050102010706020507" pitchFamily="18" charset="2"/>
              </a:rPr>
              <a:t>2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Symbol" panose="05050102010706020507" pitchFamily="18" charset="2"/>
              </a:rPr>
              <a:t>讲话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,2018.5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陈宝生同志在新时代全国高等学校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本科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教育工作会议上的讲话（教育部通讯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期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,2018.7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教育部关于狠抓新时代全国高等学校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本科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教育工作会议精神落实的通知（教高函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[2018]8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,2018.8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习近平总书记在全国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大会上的讲话精神（新华社通稿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2018.9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中共教育部党组关于认真学习贯彻全国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大会精神的通知（教党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[2018]50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2018.9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教育部关于加快建设高水平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本科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 全面提高人才培养能力的意见（教高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[2018]2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2018.10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教育部关于印发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新时代高校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职业行为十项准则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的通知（教师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[2018]16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2018.11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关于高校</a:t>
            </a:r>
            <a:r>
              <a:rPr lang="zh-CN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师德失范行为处理的指导意见（教师</a:t>
            </a:r>
            <a:r>
              <a:rPr lang="en-US" altLang="zh-CN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[2018]17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2018.11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等关于加快建设发展</a:t>
            </a:r>
            <a:r>
              <a:rPr lang="zh-CN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新工科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实施卓越工程师教育培养计划</a:t>
            </a:r>
            <a:r>
              <a:rPr lang="en-US" altLang="zh-CN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2.0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意见（教高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[2018]3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2018.10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教育部办公厅关于实施一流本科</a:t>
            </a:r>
            <a:r>
              <a:rPr lang="zh-CN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建设“双万计划”的通知（教高厅函</a:t>
            </a:r>
            <a:r>
              <a:rPr lang="en-US" altLang="zh-CN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[2019]18</a:t>
            </a:r>
            <a:r>
              <a:rPr lang="zh-CN" alt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2019.4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教育部关于切实加强新时代高等学校</a:t>
            </a:r>
            <a:r>
              <a:rPr lang="zh-CN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美育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工作的意见（教体艺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[2019]2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2019.4</a:t>
            </a:r>
            <a:r>
              <a:rPr lang="zh-CN" alt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Symbol" panose="05050102010706020507" pitchFamily="18" charset="2"/>
              </a:rPr>
              <a:t></a:t>
            </a:r>
            <a:endParaRPr lang="en-US" altLang="zh-CN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5939" y="791691"/>
            <a:ext cx="11700000" cy="465221"/>
          </a:xfrm>
          <a:prstGeom prst="rect">
            <a:avLst/>
          </a:prstGeom>
          <a:solidFill>
            <a:schemeClr val="accent2">
              <a:lumMod val="20000"/>
              <a:lumOff val="80000"/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/>
          </a:p>
        </p:txBody>
      </p:sp>
      <p:sp>
        <p:nvSpPr>
          <p:cNvPr id="6" name="矩形 5"/>
          <p:cNvSpPr/>
          <p:nvPr/>
        </p:nvSpPr>
        <p:spPr>
          <a:xfrm>
            <a:off x="295940" y="1256909"/>
            <a:ext cx="11700000" cy="100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/>
          </a:p>
        </p:txBody>
      </p:sp>
      <p:sp>
        <p:nvSpPr>
          <p:cNvPr id="7" name="矩形 6"/>
          <p:cNvSpPr/>
          <p:nvPr/>
        </p:nvSpPr>
        <p:spPr>
          <a:xfrm>
            <a:off x="295940" y="2267560"/>
            <a:ext cx="11700000" cy="504000"/>
          </a:xfrm>
          <a:prstGeom prst="rect">
            <a:avLst/>
          </a:prstGeom>
          <a:solidFill>
            <a:schemeClr val="accent2">
              <a:lumMod val="20000"/>
              <a:lumOff val="80000"/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/>
          </a:p>
        </p:txBody>
      </p:sp>
      <p:sp>
        <p:nvSpPr>
          <p:cNvPr id="8" name="矩形 7"/>
          <p:cNvSpPr/>
          <p:nvPr/>
        </p:nvSpPr>
        <p:spPr>
          <a:xfrm>
            <a:off x="287920" y="2772885"/>
            <a:ext cx="11700000" cy="100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/>
          </a:p>
        </p:txBody>
      </p:sp>
      <p:sp>
        <p:nvSpPr>
          <p:cNvPr id="9" name="矩形 8"/>
          <p:cNvSpPr/>
          <p:nvPr/>
        </p:nvSpPr>
        <p:spPr>
          <a:xfrm>
            <a:off x="287921" y="3783531"/>
            <a:ext cx="11700000" cy="298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663115" y="1385637"/>
            <a:ext cx="5256000" cy="10800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中央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国家：宏观层面，思想与定位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63115" y="2773723"/>
            <a:ext cx="5256000" cy="10800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教育部：中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层面，方案与设计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63115" y="4139642"/>
            <a:ext cx="5256000" cy="10800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部司局：细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层面，技术与路线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63115" y="5546072"/>
            <a:ext cx="5256000" cy="10800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学院：微观层面， 措施与落实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315876" y="1372636"/>
            <a:ext cx="5256000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0013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习近</a:t>
            </a: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平总书记关于高等教育重要论述</a:t>
            </a:r>
            <a:endParaRPr lang="en-US" altLang="zh-CN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习近平总书记全国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大会讲话精神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315876" y="2760722"/>
            <a:ext cx="5256000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0013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关于加快建设高水平本科教育</a:t>
            </a: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全面</a:t>
            </a:r>
            <a:endParaRPr lang="en-US" altLang="zh-CN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提高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人才培养能力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新时代高教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条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6315876" y="4126641"/>
            <a:ext cx="5256000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0013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教师（职业行为准则、失范处理意见）</a:t>
            </a:r>
            <a:endParaRPr lang="en-US" altLang="zh-CN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专业（新工科、卓越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2.0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；双万计划）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6315876" y="5546072"/>
            <a:ext cx="5256000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0013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教师队伍；专业建设、教学改革；</a:t>
            </a:r>
            <a:endParaRPr lang="en-US" altLang="zh-CN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资源建设、管理服务、学生发展</a:t>
            </a:r>
            <a:r>
              <a:rPr lang="en-US" altLang="zh-CN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……..</a:t>
            </a:r>
            <a:endParaRPr lang="zh-CN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AutoShape 3"/>
          <p:cNvSpPr>
            <a:spLocks noChangeArrowheads="1"/>
          </p:cNvSpPr>
          <p:nvPr/>
        </p:nvSpPr>
        <p:spPr bwMode="auto">
          <a:xfrm>
            <a:off x="7202458" y="3119859"/>
            <a:ext cx="2214497" cy="2994333"/>
          </a:xfrm>
          <a:prstGeom prst="roundRect">
            <a:avLst>
              <a:gd name="adj" fmla="val 5248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4933792" y="3119859"/>
            <a:ext cx="2088000" cy="2994333"/>
          </a:xfrm>
          <a:prstGeom prst="roundRect">
            <a:avLst>
              <a:gd name="adj" fmla="val 7816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" name="AutoShape 5"/>
          <p:cNvSpPr>
            <a:spLocks noChangeArrowheads="1"/>
          </p:cNvSpPr>
          <p:nvPr/>
        </p:nvSpPr>
        <p:spPr bwMode="auto">
          <a:xfrm>
            <a:off x="2620370" y="3119859"/>
            <a:ext cx="2118160" cy="2980685"/>
          </a:xfrm>
          <a:prstGeom prst="roundRect">
            <a:avLst>
              <a:gd name="adj" fmla="val 7442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" name="AutoShape 6"/>
          <p:cNvSpPr>
            <a:spLocks noChangeArrowheads="1"/>
          </p:cNvSpPr>
          <p:nvPr/>
        </p:nvSpPr>
        <p:spPr bwMode="auto">
          <a:xfrm>
            <a:off x="259308" y="3119859"/>
            <a:ext cx="2169994" cy="2994333"/>
          </a:xfrm>
          <a:prstGeom prst="roundRect">
            <a:avLst>
              <a:gd name="adj" fmla="val 5893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" name="Rectangle 8"/>
          <p:cNvSpPr>
            <a:spLocks noChangeArrowheads="1"/>
          </p:cNvSpPr>
          <p:nvPr/>
        </p:nvSpPr>
        <p:spPr bwMode="gray">
          <a:xfrm rot="3419336">
            <a:off x="639874" y="1743830"/>
            <a:ext cx="874183" cy="971102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556736" y="1917173"/>
            <a:ext cx="1908000" cy="124883"/>
            <a:chOff x="2003" y="3439"/>
            <a:chExt cx="468" cy="244"/>
          </a:xfrm>
        </p:grpSpPr>
        <p:sp>
          <p:nvSpPr>
            <p:cNvPr id="65" name="Oval 10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6" name="Rectangle 11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" name="Oval 12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8" name="Oval 13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2" name="Rectangle 14"/>
          <p:cNvSpPr>
            <a:spLocks noChangeArrowheads="1"/>
          </p:cNvSpPr>
          <p:nvPr/>
        </p:nvSpPr>
        <p:spPr bwMode="gray">
          <a:xfrm rot="3419336">
            <a:off x="3096204" y="1681389"/>
            <a:ext cx="874183" cy="97110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040362" y="1917173"/>
            <a:ext cx="1908000" cy="124883"/>
            <a:chOff x="2003" y="3439"/>
            <a:chExt cx="468" cy="244"/>
          </a:xfrm>
        </p:grpSpPr>
        <p:sp>
          <p:nvSpPr>
            <p:cNvPr id="61" name="Oval 16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Rectangle 17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" name="Oval 18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" name="Oval 19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4" name="Rectangle 20"/>
          <p:cNvSpPr>
            <a:spLocks noChangeArrowheads="1"/>
          </p:cNvSpPr>
          <p:nvPr/>
        </p:nvSpPr>
        <p:spPr bwMode="gray">
          <a:xfrm rot="3419336">
            <a:off x="5360338" y="1681389"/>
            <a:ext cx="874183" cy="971102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6209442" y="1917173"/>
            <a:ext cx="1908000" cy="124883"/>
            <a:chOff x="2003" y="3439"/>
            <a:chExt cx="468" cy="244"/>
          </a:xfrm>
        </p:grpSpPr>
        <p:sp>
          <p:nvSpPr>
            <p:cNvPr id="57" name="Oval 22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8" name="Rectangle 23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Oval 24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0" name="Oval 25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6" name="Rectangle 26"/>
          <p:cNvSpPr>
            <a:spLocks noChangeArrowheads="1"/>
          </p:cNvSpPr>
          <p:nvPr/>
        </p:nvSpPr>
        <p:spPr bwMode="gray">
          <a:xfrm rot="3419336">
            <a:off x="7680187" y="1681389"/>
            <a:ext cx="874183" cy="97110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69" name="Rectangle 27"/>
          <p:cNvSpPr>
            <a:spLocks noChangeArrowheads="1"/>
          </p:cNvSpPr>
          <p:nvPr/>
        </p:nvSpPr>
        <p:spPr bwMode="gray">
          <a:xfrm>
            <a:off x="518604" y="2031473"/>
            <a:ext cx="12282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国际环境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0" name="Rectangle 28"/>
          <p:cNvSpPr>
            <a:spLocks noChangeArrowheads="1"/>
          </p:cNvSpPr>
          <p:nvPr/>
        </p:nvSpPr>
        <p:spPr bwMode="gray">
          <a:xfrm>
            <a:off x="3016134" y="2031473"/>
            <a:ext cx="11327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国家需求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1" name="Rectangle 29"/>
          <p:cNvSpPr>
            <a:spLocks noChangeArrowheads="1"/>
          </p:cNvSpPr>
          <p:nvPr/>
        </p:nvSpPr>
        <p:spPr bwMode="gray">
          <a:xfrm>
            <a:off x="5269989" y="2031473"/>
            <a:ext cx="11144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大学觉醒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2" name="Rectangle 30"/>
          <p:cNvSpPr>
            <a:spLocks noChangeArrowheads="1"/>
          </p:cNvSpPr>
          <p:nvPr/>
        </p:nvSpPr>
        <p:spPr bwMode="gray">
          <a:xfrm>
            <a:off x="7579599" y="2031473"/>
            <a:ext cx="11144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行业觉醒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73" name="Rectangle 31"/>
          <p:cNvSpPr>
            <a:spLocks noChangeArrowheads="1"/>
          </p:cNvSpPr>
          <p:nvPr/>
        </p:nvSpPr>
        <p:spPr bwMode="auto">
          <a:xfrm>
            <a:off x="395774" y="3179923"/>
            <a:ext cx="1965290" cy="241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贸易战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能源战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环境战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人才、科技始终是驱动力，根子在教育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Rectangle 31"/>
          <p:cNvSpPr>
            <a:spLocks noChangeArrowheads="1"/>
          </p:cNvSpPr>
          <p:nvPr/>
        </p:nvSpPr>
        <p:spPr bwMode="auto">
          <a:xfrm>
            <a:off x="2649965" y="3154899"/>
            <a:ext cx="2126751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习总书记论教育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教育需求更迫切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明确中国特色社会主义办学方向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教育主管部门：教师、学生、专业新举措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Rectangle 31"/>
          <p:cNvSpPr>
            <a:spLocks noChangeArrowheads="1"/>
          </p:cNvSpPr>
          <p:nvPr/>
        </p:nvSpPr>
        <p:spPr bwMode="auto">
          <a:xfrm>
            <a:off x="5036023" y="3157171"/>
            <a:ext cx="2035814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教师队伍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专业建设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教学改革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资源建设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管理服务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学生发展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生源</a:t>
            </a: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b="1" dirty="0" smtClean="0">
              <a:ea typeface="宋体" charset="-122"/>
            </a:endParaRPr>
          </a:p>
        </p:txBody>
      </p:sp>
      <p:sp>
        <p:nvSpPr>
          <p:cNvPr id="79" name="AutoShape 3"/>
          <p:cNvSpPr>
            <a:spLocks noChangeArrowheads="1"/>
          </p:cNvSpPr>
          <p:nvPr/>
        </p:nvSpPr>
        <p:spPr bwMode="auto">
          <a:xfrm>
            <a:off x="9620426" y="3122131"/>
            <a:ext cx="2088000" cy="2994333"/>
          </a:xfrm>
          <a:prstGeom prst="roundRect">
            <a:avLst>
              <a:gd name="adj" fmla="val 5248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8641058" y="1919445"/>
            <a:ext cx="1908000" cy="124883"/>
            <a:chOff x="2003" y="3439"/>
            <a:chExt cx="468" cy="244"/>
          </a:xfrm>
        </p:grpSpPr>
        <p:sp>
          <p:nvSpPr>
            <p:cNvPr id="81" name="Oval 22"/>
            <p:cNvSpPr>
              <a:spLocks noChangeArrowheads="1"/>
            </p:cNvSpPr>
            <p:nvPr/>
          </p:nvSpPr>
          <p:spPr bwMode="gray"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" name="Rectangle 23"/>
            <p:cNvSpPr>
              <a:spLocks noChangeArrowheads="1"/>
            </p:cNvSpPr>
            <p:nvPr/>
          </p:nvSpPr>
          <p:spPr bwMode="gray"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" name="Oval 24"/>
            <p:cNvSpPr>
              <a:spLocks noChangeArrowheads="1"/>
            </p:cNvSpPr>
            <p:nvPr/>
          </p:nvSpPr>
          <p:spPr bwMode="gray"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4" name="Oval 25"/>
            <p:cNvSpPr>
              <a:spLocks noChangeArrowheads="1"/>
            </p:cNvSpPr>
            <p:nvPr/>
          </p:nvSpPr>
          <p:spPr bwMode="gray"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7" name="Rectangle 20"/>
          <p:cNvSpPr>
            <a:spLocks noChangeArrowheads="1"/>
          </p:cNvSpPr>
          <p:nvPr/>
        </p:nvSpPr>
        <p:spPr bwMode="gray">
          <a:xfrm rot="3419336">
            <a:off x="9975634" y="1683661"/>
            <a:ext cx="874183" cy="971102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86" name="Rectangle 30"/>
          <p:cNvSpPr>
            <a:spLocks noChangeArrowheads="1"/>
          </p:cNvSpPr>
          <p:nvPr/>
        </p:nvSpPr>
        <p:spPr bwMode="gray">
          <a:xfrm>
            <a:off x="9902031" y="2033745"/>
            <a:ext cx="11144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ea typeface="宋体" charset="-122"/>
              </a:rPr>
              <a:t>社会觉醒</a:t>
            </a:r>
            <a:endParaRPr lang="en-US" altLang="zh-CN" b="1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88" name="Rectangle 31"/>
          <p:cNvSpPr>
            <a:spLocks noChangeArrowheads="1"/>
          </p:cNvSpPr>
          <p:nvPr/>
        </p:nvSpPr>
        <p:spPr bwMode="auto">
          <a:xfrm>
            <a:off x="7212941" y="3145795"/>
            <a:ext cx="2204014" cy="319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地学教育研究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地质类专业建设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拓新方向，新工科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行业社会形象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教师培训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地质知识进中小学课堂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b="1" dirty="0" smtClean="0">
              <a:ea typeface="宋体" charset="-122"/>
            </a:endParaRPr>
          </a:p>
        </p:txBody>
      </p:sp>
      <p:sp>
        <p:nvSpPr>
          <p:cNvPr id="89" name="Rectangle 31"/>
          <p:cNvSpPr>
            <a:spLocks noChangeArrowheads="1"/>
          </p:cNvSpPr>
          <p:nvPr/>
        </p:nvSpPr>
        <p:spPr bwMode="auto">
          <a:xfrm>
            <a:off x="9601341" y="3145795"/>
            <a:ext cx="2154032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服务国家需求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行业社会认知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科普宣传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家长认可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孩子感兴趣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b="1" dirty="0" smtClean="0">
              <a:ea typeface="宋体" charset="-122"/>
            </a:endParaRPr>
          </a:p>
          <a:p>
            <a:pPr marL="177800" indent="-177800">
              <a:lnSpc>
                <a:spcPct val="140000"/>
              </a:lnSpc>
              <a:buBlip>
                <a:blip r:embed="rId2"/>
              </a:buBlip>
            </a:pP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87921" y="1323824"/>
            <a:ext cx="11708461" cy="530898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0" y="1185863"/>
            <a:ext cx="12192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709684" y="1419366"/>
          <a:ext cx="10563367" cy="3057097"/>
        </p:xfrm>
        <a:graphic>
          <a:graphicData uri="http://schemas.openxmlformats.org/drawingml/2006/table">
            <a:tbl>
              <a:tblPr/>
              <a:tblGrid>
                <a:gridCol w="1905902"/>
                <a:gridCol w="1905902"/>
                <a:gridCol w="1782100"/>
                <a:gridCol w="1791874"/>
                <a:gridCol w="1791874"/>
                <a:gridCol w="1385715"/>
              </a:tblGrid>
              <a:tr h="594726">
                <a:tc rowSpan="2"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年份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最高分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最低分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12700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超录取线</a:t>
                      </a:r>
                    </a:p>
                    <a:p>
                      <a:pPr indent="12700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分</a:t>
                      </a:r>
                    </a:p>
                    <a:p>
                      <a:pPr indent="12700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学生数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370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超过录取线</a:t>
                      </a:r>
                    </a:p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～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分的省份数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超过录取线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分的省份数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超过录取线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～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分的省份数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超过录取线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  <a:p>
                      <a:pPr indent="127000"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分的省份数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6030"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2018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6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8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0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0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9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208"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2017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13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8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0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0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8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431"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2016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16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8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4</a:t>
                      </a:r>
                      <a:endParaRPr lang="zh-CN" sz="2000" b="1" kern="10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3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53</a:t>
                      </a:r>
                      <a:endParaRPr lang="zh-CN" sz="2000" b="1" kern="100" dirty="0">
                        <a:solidFill>
                          <a:schemeClr val="tx1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709683" y="4531053"/>
            <a:ext cx="10938365" cy="187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获得新生奖学金的学生人数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  2016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年二等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3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人、三等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人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  2017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年一等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人，三等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人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  2018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年无</a:t>
            </a:r>
            <a:endParaRPr kumimoji="0" lang="zh-CN" altLang="en-US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AutoShape 3"/>
          <p:cNvSpPr>
            <a:spLocks noChangeArrowheads="1"/>
          </p:cNvSpPr>
          <p:nvPr/>
        </p:nvSpPr>
        <p:spPr bwMode="gray">
          <a:xfrm rot="5400000">
            <a:off x="4826273" y="524154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329" name="Rectangle 1"/>
          <p:cNvSpPr>
            <a:spLocks noChangeArrowheads="1"/>
          </p:cNvSpPr>
          <p:nvPr/>
        </p:nvSpPr>
        <p:spPr bwMode="auto">
          <a:xfrm>
            <a:off x="4053388" y="1376954"/>
            <a:ext cx="29342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学生都到哪去了？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39" name="AutoShape 2"/>
          <p:cNvSpPr>
            <a:spLocks noChangeArrowheads="1"/>
          </p:cNvSpPr>
          <p:nvPr/>
        </p:nvSpPr>
        <p:spPr bwMode="gray">
          <a:xfrm rot="-2345791">
            <a:off x="5573832" y="2931669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" name="AutoShape 3"/>
          <p:cNvSpPr>
            <a:spLocks noChangeArrowheads="1"/>
          </p:cNvSpPr>
          <p:nvPr/>
        </p:nvSpPr>
        <p:spPr bwMode="gray">
          <a:xfrm rot="2851765">
            <a:off x="5574625" y="480253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" name="AutoShape 4"/>
          <p:cNvSpPr>
            <a:spLocks noChangeArrowheads="1"/>
          </p:cNvSpPr>
          <p:nvPr/>
        </p:nvSpPr>
        <p:spPr bwMode="gray">
          <a:xfrm rot="35246895">
            <a:off x="4098250" y="296738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2" name="AutoShape 5"/>
          <p:cNvSpPr>
            <a:spLocks noChangeArrowheads="1"/>
          </p:cNvSpPr>
          <p:nvPr/>
        </p:nvSpPr>
        <p:spPr bwMode="gray">
          <a:xfrm rot="7687744">
            <a:off x="4169688" y="491048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" name="AutoShape 6"/>
          <p:cNvSpPr>
            <a:spLocks noChangeArrowheads="1"/>
          </p:cNvSpPr>
          <p:nvPr/>
        </p:nvSpPr>
        <p:spPr bwMode="gray">
          <a:xfrm>
            <a:off x="6005632" y="3866707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" name="AutoShape 7"/>
          <p:cNvSpPr>
            <a:spLocks noChangeArrowheads="1"/>
          </p:cNvSpPr>
          <p:nvPr/>
        </p:nvSpPr>
        <p:spPr bwMode="gray">
          <a:xfrm rot="-10800000">
            <a:off x="3629144" y="3901632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" name="Oval 9"/>
          <p:cNvSpPr>
            <a:spLocks noChangeArrowheads="1"/>
          </p:cNvSpPr>
          <p:nvPr/>
        </p:nvSpPr>
        <p:spPr bwMode="gray">
          <a:xfrm>
            <a:off x="3341807" y="2139507"/>
            <a:ext cx="3743325" cy="3744912"/>
          </a:xfrm>
          <a:prstGeom prst="ellipse">
            <a:avLst/>
          </a:prstGeom>
          <a:noFill/>
          <a:ln w="38100" algn="ctr">
            <a:solidFill>
              <a:srgbClr val="FFFF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46" name="Group 10"/>
          <p:cNvGrpSpPr>
            <a:grpSpLocks/>
          </p:cNvGrpSpPr>
          <p:nvPr/>
        </p:nvGrpSpPr>
        <p:grpSpPr bwMode="auto">
          <a:xfrm>
            <a:off x="4233982" y="3066607"/>
            <a:ext cx="1946275" cy="1949450"/>
            <a:chOff x="2200" y="1570"/>
            <a:chExt cx="1496" cy="1496"/>
          </a:xfrm>
        </p:grpSpPr>
        <p:sp>
          <p:nvSpPr>
            <p:cNvPr id="47" name="Oval 11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8" name="Oval 12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9" name="Oval 13"/>
            <p:cNvSpPr>
              <a:spLocks noChangeArrowheads="1"/>
            </p:cNvSpPr>
            <p:nvPr/>
          </p:nvSpPr>
          <p:spPr bwMode="gray">
            <a:xfrm>
              <a:off x="2298" y="1668"/>
              <a:ext cx="1300" cy="13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0" name="Oval 14"/>
            <p:cNvSpPr>
              <a:spLocks noChangeArrowheads="1"/>
            </p:cNvSpPr>
            <p:nvPr/>
          </p:nvSpPr>
          <p:spPr bwMode="gray">
            <a:xfrm>
              <a:off x="2298" y="1668"/>
              <a:ext cx="1300" cy="1300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" name="Oval 15"/>
            <p:cNvSpPr>
              <a:spLocks noChangeArrowheads="1"/>
            </p:cNvSpPr>
            <p:nvPr/>
          </p:nvSpPr>
          <p:spPr bwMode="gray">
            <a:xfrm>
              <a:off x="2363" y="1733"/>
              <a:ext cx="1170" cy="117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3" name="Text Box 17"/>
          <p:cNvSpPr txBox="1">
            <a:spLocks noChangeArrowheads="1"/>
          </p:cNvSpPr>
          <p:nvPr/>
        </p:nvSpPr>
        <p:spPr bwMode="gray">
          <a:xfrm>
            <a:off x="6755617" y="2118512"/>
            <a:ext cx="4185761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Verdana" pitchFamily="34" charset="0"/>
              </a:rPr>
              <a:t>二年级末因特殊原因转出不超过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Verdana" pitchFamily="34" charset="0"/>
              </a:rPr>
              <a:t>5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Verdana" pitchFamily="34" charset="0"/>
              </a:rPr>
              <a:t>人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Verdana" pitchFamily="34" charset="0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Verdana" pitchFamily="34" charset="0"/>
              </a:rPr>
              <a:t>矿业工程国际班选优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Verdana" pitchFamily="34" charset="0"/>
              </a:rPr>
              <a:t>&lt; 5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Verdana" pitchFamily="34" charset="0"/>
              </a:rPr>
              <a:t>人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Verdana" pitchFamily="34" charset="0"/>
            </a:endParaRPr>
          </a:p>
        </p:txBody>
      </p:sp>
      <p:sp>
        <p:nvSpPr>
          <p:cNvPr id="54" name="Text Box 18"/>
          <p:cNvSpPr txBox="1">
            <a:spLocks noChangeArrowheads="1"/>
          </p:cNvSpPr>
          <p:nvPr/>
        </p:nvSpPr>
        <p:spPr bwMode="gray">
          <a:xfrm>
            <a:off x="517502" y="5240648"/>
            <a:ext cx="354295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一年级末跨院转出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～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人，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转入不超过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人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5" name="Text Box 19"/>
          <p:cNvSpPr txBox="1">
            <a:spLocks noChangeArrowheads="1"/>
          </p:cNvSpPr>
          <p:nvPr/>
        </p:nvSpPr>
        <p:spPr bwMode="gray">
          <a:xfrm>
            <a:off x="618415" y="3823536"/>
            <a:ext cx="258917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孙越崎学院选优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人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" name="Text Box 21"/>
          <p:cNvSpPr txBox="1">
            <a:spLocks noChangeArrowheads="1"/>
          </p:cNvSpPr>
          <p:nvPr/>
        </p:nvSpPr>
        <p:spPr bwMode="gray">
          <a:xfrm>
            <a:off x="1857447" y="2230255"/>
            <a:ext cx="160653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未报到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3-5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人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8" name="Text Box 22"/>
          <p:cNvSpPr txBox="1">
            <a:spLocks noChangeArrowheads="1"/>
          </p:cNvSpPr>
          <p:nvPr/>
        </p:nvSpPr>
        <p:spPr bwMode="gray">
          <a:xfrm>
            <a:off x="4422042" y="3863508"/>
            <a:ext cx="152958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FFFFF"/>
                </a:solidFill>
                <a:latin typeface="Arial" charset="0"/>
                <a:ea typeface="굴림" charset="-127"/>
              </a:rPr>
              <a:t>计划</a:t>
            </a:r>
            <a:r>
              <a:rPr lang="en-US" altLang="zh-CN" sz="2000" b="1" dirty="0" smtClean="0">
                <a:solidFill>
                  <a:srgbClr val="FFFFFF"/>
                </a:solidFill>
                <a:latin typeface="Arial" charset="0"/>
                <a:ea typeface="굴림" charset="-127"/>
              </a:rPr>
              <a:t>300+</a:t>
            </a:r>
            <a:r>
              <a:rPr lang="zh-CN" altLang="en-US" sz="2000" b="1" dirty="0" smtClean="0">
                <a:solidFill>
                  <a:srgbClr val="FFFFFF"/>
                </a:solidFill>
                <a:latin typeface="Arial" charset="0"/>
                <a:ea typeface="굴림" charset="-127"/>
              </a:rPr>
              <a:t>人</a:t>
            </a:r>
            <a:endParaRPr lang="en-US" altLang="ko-KR" sz="2000" b="1" dirty="0">
              <a:solidFill>
                <a:srgbClr val="FFFFFF"/>
              </a:solidFill>
              <a:latin typeface="Arial" charset="0"/>
              <a:ea typeface="굴림" charset="-127"/>
            </a:endParaRPr>
          </a:p>
        </p:txBody>
      </p:sp>
      <p:sp>
        <p:nvSpPr>
          <p:cNvPr id="59" name="Oval 23"/>
          <p:cNvSpPr>
            <a:spLocks noChangeArrowheads="1"/>
          </p:cNvSpPr>
          <p:nvPr/>
        </p:nvSpPr>
        <p:spPr bwMode="gray">
          <a:xfrm>
            <a:off x="3197344" y="3876232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4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0" name="Oval 24"/>
          <p:cNvSpPr>
            <a:spLocks noChangeArrowheads="1"/>
          </p:cNvSpPr>
          <p:nvPr/>
        </p:nvSpPr>
        <p:spPr bwMode="gray">
          <a:xfrm>
            <a:off x="3773607" y="2355407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7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1" name="Oval 25"/>
          <p:cNvSpPr>
            <a:spLocks noChangeArrowheads="1"/>
          </p:cNvSpPr>
          <p:nvPr/>
        </p:nvSpPr>
        <p:spPr bwMode="gray">
          <a:xfrm>
            <a:off x="6292969" y="2426844"/>
            <a:ext cx="358775" cy="36036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6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2" name="Oval 26"/>
          <p:cNvSpPr>
            <a:spLocks noChangeArrowheads="1"/>
          </p:cNvSpPr>
          <p:nvPr/>
        </p:nvSpPr>
        <p:spPr bwMode="gray">
          <a:xfrm>
            <a:off x="6942257" y="3795269"/>
            <a:ext cx="358775" cy="36036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1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3" name="Oval 27"/>
          <p:cNvSpPr>
            <a:spLocks noChangeArrowheads="1"/>
          </p:cNvSpPr>
          <p:nvPr/>
        </p:nvSpPr>
        <p:spPr bwMode="gray">
          <a:xfrm>
            <a:off x="6221532" y="5235132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2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4" name="Oval 28"/>
          <p:cNvSpPr>
            <a:spLocks noChangeArrowheads="1"/>
          </p:cNvSpPr>
          <p:nvPr/>
        </p:nvSpPr>
        <p:spPr bwMode="gray">
          <a:xfrm>
            <a:off x="3989507" y="5379594"/>
            <a:ext cx="358775" cy="36036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3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6" name="Text Box 17"/>
          <p:cNvSpPr txBox="1">
            <a:spLocks noChangeArrowheads="1"/>
          </p:cNvSpPr>
          <p:nvPr/>
        </p:nvSpPr>
        <p:spPr bwMode="gray">
          <a:xfrm>
            <a:off x="7019474" y="4961797"/>
            <a:ext cx="4067139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2017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，升学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152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40.2%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），出国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0</a:t>
            </a:r>
          </a:p>
          <a:p>
            <a:r>
              <a:rPr lang="en-US" altLang="ko-KR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，升学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132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40.9%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），出国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11</a:t>
            </a:r>
          </a:p>
          <a:p>
            <a:r>
              <a:rPr lang="en-US" altLang="ko-KR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2019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，升学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127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37.5%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），出国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7" name="Text Box 17"/>
          <p:cNvSpPr txBox="1">
            <a:spLocks noChangeArrowheads="1"/>
          </p:cNvSpPr>
          <p:nvPr/>
        </p:nvSpPr>
        <p:spPr bwMode="gray">
          <a:xfrm>
            <a:off x="7403885" y="3449170"/>
            <a:ext cx="3033203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2017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，就业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226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59.8%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ko-KR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，就业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179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55.6%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ko-KR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2019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，就业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210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61.9%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9" name="Text Box 21"/>
          <p:cNvSpPr txBox="1">
            <a:spLocks noChangeArrowheads="1"/>
          </p:cNvSpPr>
          <p:nvPr/>
        </p:nvSpPr>
        <p:spPr bwMode="gray">
          <a:xfrm>
            <a:off x="3893239" y="6040255"/>
            <a:ext cx="302518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不能完成学业退学～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人</a:t>
            </a:r>
            <a:endParaRPr lang="en-US" altLang="ko-KR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0" name="Oval 27"/>
          <p:cNvSpPr>
            <a:spLocks noChangeArrowheads="1"/>
          </p:cNvSpPr>
          <p:nvPr/>
        </p:nvSpPr>
        <p:spPr bwMode="gray">
          <a:xfrm>
            <a:off x="5009156" y="5715079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5</a:t>
            </a:r>
            <a:endParaRPr lang="zh-CN" alt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171" y="1981239"/>
            <a:ext cx="5566167" cy="3190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2327" y="1980631"/>
            <a:ext cx="5550697" cy="320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73206" y="1295068"/>
            <a:ext cx="11075684" cy="57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学生或家长喜欢什么？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87921" y="1869745"/>
            <a:ext cx="11462801" cy="408068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73206" y="1295068"/>
            <a:ext cx="11075684" cy="57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学生或家长喜欢什么？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655094" y="2033518"/>
          <a:ext cx="10844854" cy="3725841"/>
        </p:xfrm>
        <a:graphic>
          <a:graphicData uri="http://schemas.openxmlformats.org/drawingml/2006/table">
            <a:tbl>
              <a:tblPr/>
              <a:tblGrid>
                <a:gridCol w="3702050"/>
                <a:gridCol w="932504"/>
                <a:gridCol w="1162050"/>
                <a:gridCol w="1162050"/>
                <a:gridCol w="1162050"/>
                <a:gridCol w="654050"/>
                <a:gridCol w="654050"/>
                <a:gridCol w="1416050"/>
              </a:tblGrid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专业及方向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上限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第一志愿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第二志愿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第三志愿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调剂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其他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实际学生数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地质工程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地质工程（卓工）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地球物理学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水文与水资源工程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资源勘查工程（能源矿产勘查）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26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资源勘查工程（地球信息科学）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地质类专业办学的机遇与挑战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2265527" y="1637736"/>
            <a:ext cx="7239000" cy="3733800"/>
            <a:chOff x="168" y="960"/>
            <a:chExt cx="5367" cy="2792"/>
          </a:xfrm>
        </p:grpSpPr>
        <p:sp>
          <p:nvSpPr>
            <p:cNvPr id="7" name="Freeform 4"/>
            <p:cNvSpPr>
              <a:spLocks/>
            </p:cNvSpPr>
            <p:nvPr/>
          </p:nvSpPr>
          <p:spPr bwMode="gray">
            <a:xfrm>
              <a:off x="5089" y="960"/>
              <a:ext cx="441" cy="705"/>
            </a:xfrm>
            <a:custGeom>
              <a:avLst/>
              <a:gdLst/>
              <a:ahLst/>
              <a:cxnLst>
                <a:cxn ang="0">
                  <a:pos x="308" y="120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0"/>
                </a:cxn>
              </a:cxnLst>
              <a:rect l="0" t="0" r="r" b="b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00563F">
                    <a:gamma/>
                    <a:shade val="46275"/>
                    <a:invGamma/>
                  </a:srgbClr>
                </a:gs>
                <a:gs pos="50000">
                  <a:srgbClr val="00563F"/>
                </a:gs>
                <a:gs pos="100000">
                  <a:srgbClr val="00563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gray">
            <a:xfrm>
              <a:off x="2976" y="960"/>
              <a:ext cx="2559" cy="451"/>
            </a:xfrm>
            <a:custGeom>
              <a:avLst/>
              <a:gdLst/>
              <a:ahLst/>
              <a:cxnLst>
                <a:cxn ang="0">
                  <a:pos x="1478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1786" y="0"/>
                </a:cxn>
                <a:cxn ang="0">
                  <a:pos x="1478" y="284"/>
                </a:cxn>
              </a:cxnLst>
              <a:rect l="0" t="0" r="r" b="b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rgbClr val="00CC99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gray">
            <a:xfrm>
              <a:off x="4645" y="1660"/>
              <a:ext cx="441" cy="701"/>
            </a:xfrm>
            <a:custGeom>
              <a:avLst/>
              <a:gdLst/>
              <a:ahLst/>
              <a:cxnLst>
                <a:cxn ang="0">
                  <a:pos x="308" y="120"/>
                </a:cxn>
                <a:cxn ang="0">
                  <a:pos x="0" y="442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0"/>
                </a:cxn>
              </a:cxnLst>
              <a:rect l="0" t="0" r="r" b="b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4B1092">
                    <a:gamma/>
                    <a:shade val="46275"/>
                    <a:invGamma/>
                  </a:srgbClr>
                </a:gs>
                <a:gs pos="50000">
                  <a:srgbClr val="4B1092"/>
                </a:gs>
                <a:gs pos="100000">
                  <a:srgbClr val="4B1092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gray">
            <a:xfrm>
              <a:off x="2340" y="1660"/>
              <a:ext cx="2751" cy="450"/>
            </a:xfrm>
            <a:custGeom>
              <a:avLst/>
              <a:gdLst/>
              <a:ahLst/>
              <a:cxnLst>
                <a:cxn ang="0">
                  <a:pos x="1612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1920" y="0"/>
                </a:cxn>
                <a:cxn ang="0">
                  <a:pos x="1612" y="284"/>
                </a:cxn>
              </a:cxnLst>
              <a:rect l="0" t="0" r="r" b="b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rgbClr val="A77B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gray">
            <a:xfrm>
              <a:off x="4200" y="2353"/>
              <a:ext cx="439" cy="704"/>
            </a:xfrm>
            <a:custGeom>
              <a:avLst/>
              <a:gdLst/>
              <a:ahLst/>
              <a:cxnLst>
                <a:cxn ang="0">
                  <a:pos x="306" y="122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6" y="0"/>
                </a:cxn>
                <a:cxn ang="0">
                  <a:pos x="306" y="122"/>
                </a:cxn>
              </a:cxnLst>
              <a:rect l="0" t="0" r="r" b="b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rgbClr val="90330A">
                    <a:gamma/>
                    <a:shade val="46275"/>
                    <a:invGamma/>
                  </a:srgbClr>
                </a:gs>
                <a:gs pos="50000">
                  <a:srgbClr val="90330A"/>
                </a:gs>
                <a:gs pos="100000">
                  <a:srgbClr val="90330A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gray">
            <a:xfrm>
              <a:off x="3758" y="3047"/>
              <a:ext cx="442" cy="705"/>
            </a:xfrm>
            <a:custGeom>
              <a:avLst/>
              <a:gdLst/>
              <a:ahLst/>
              <a:cxnLst>
                <a:cxn ang="0">
                  <a:pos x="308" y="122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2"/>
                </a:cxn>
              </a:cxnLst>
              <a:rect l="0" t="0" r="r" b="b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rgbClr val="906B0E">
                    <a:gamma/>
                    <a:shade val="46275"/>
                    <a:invGamma/>
                  </a:srgbClr>
                </a:gs>
                <a:gs pos="50000">
                  <a:srgbClr val="906B0E"/>
                </a:gs>
                <a:gs pos="100000">
                  <a:srgbClr val="906B0E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gray">
            <a:xfrm>
              <a:off x="1076" y="3051"/>
              <a:ext cx="3124" cy="450"/>
            </a:xfrm>
            <a:custGeom>
              <a:avLst/>
              <a:gdLst/>
              <a:ahLst/>
              <a:cxnLst>
                <a:cxn ang="0">
                  <a:pos x="1872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2180" y="0"/>
                </a:cxn>
                <a:cxn ang="0">
                  <a:pos x="1872" y="284"/>
                </a:cxn>
              </a:cxnLst>
              <a:rect l="0" t="0" r="r" b="b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rgbClr val="F2E1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Line 11"/>
            <p:cNvSpPr>
              <a:spLocks noChangeShapeType="1"/>
            </p:cNvSpPr>
            <p:nvPr/>
          </p:nvSpPr>
          <p:spPr bwMode="gray">
            <a:xfrm flipH="1">
              <a:off x="168" y="3747"/>
              <a:ext cx="9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Line 12"/>
            <p:cNvSpPr>
              <a:spLocks noChangeShapeType="1"/>
            </p:cNvSpPr>
            <p:nvPr/>
          </p:nvSpPr>
          <p:spPr bwMode="gray">
            <a:xfrm flipH="1">
              <a:off x="168" y="3047"/>
              <a:ext cx="15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Line 13"/>
            <p:cNvSpPr>
              <a:spLocks noChangeShapeType="1"/>
            </p:cNvSpPr>
            <p:nvPr/>
          </p:nvSpPr>
          <p:spPr bwMode="gray">
            <a:xfrm flipH="1">
              <a:off x="168" y="2356"/>
              <a:ext cx="21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Line 14"/>
            <p:cNvSpPr>
              <a:spLocks noChangeShapeType="1"/>
            </p:cNvSpPr>
            <p:nvPr/>
          </p:nvSpPr>
          <p:spPr bwMode="gray">
            <a:xfrm flipH="1">
              <a:off x="168" y="1666"/>
              <a:ext cx="28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Line 15"/>
            <p:cNvSpPr>
              <a:spLocks noChangeShapeType="1"/>
            </p:cNvSpPr>
            <p:nvPr/>
          </p:nvSpPr>
          <p:spPr bwMode="gray">
            <a:xfrm flipH="1">
              <a:off x="168" y="965"/>
              <a:ext cx="34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Line 16"/>
            <p:cNvSpPr>
              <a:spLocks noChangeShapeType="1"/>
            </p:cNvSpPr>
            <p:nvPr/>
          </p:nvSpPr>
          <p:spPr bwMode="gray">
            <a:xfrm>
              <a:off x="305" y="96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Line 17"/>
            <p:cNvSpPr>
              <a:spLocks noChangeShapeType="1"/>
            </p:cNvSpPr>
            <p:nvPr/>
          </p:nvSpPr>
          <p:spPr bwMode="gray">
            <a:xfrm>
              <a:off x="305" y="168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" name="Line 18"/>
            <p:cNvSpPr>
              <a:spLocks noChangeShapeType="1"/>
            </p:cNvSpPr>
            <p:nvPr/>
          </p:nvSpPr>
          <p:spPr bwMode="gray">
            <a:xfrm>
              <a:off x="305" y="236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" name="Line 19"/>
            <p:cNvSpPr>
              <a:spLocks noChangeShapeType="1"/>
            </p:cNvSpPr>
            <p:nvPr/>
          </p:nvSpPr>
          <p:spPr bwMode="gray">
            <a:xfrm>
              <a:off x="305" y="3047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gray">
            <a:xfrm>
              <a:off x="1175" y="1076"/>
              <a:ext cx="1407" cy="2268"/>
            </a:xfrm>
            <a:custGeom>
              <a:avLst/>
              <a:gdLst/>
              <a:ahLst/>
              <a:cxnLst>
                <a:cxn ang="0">
                  <a:pos x="12" y="2464"/>
                </a:cxn>
                <a:cxn ang="0">
                  <a:pos x="56" y="2120"/>
                </a:cxn>
                <a:cxn ang="0">
                  <a:pos x="124" y="1808"/>
                </a:cxn>
                <a:cxn ang="0">
                  <a:pos x="212" y="1524"/>
                </a:cxn>
                <a:cxn ang="0">
                  <a:pos x="316" y="1270"/>
                </a:cxn>
                <a:cxn ang="0">
                  <a:pos x="430" y="1044"/>
                </a:cxn>
                <a:cxn ang="0">
                  <a:pos x="550" y="846"/>
                </a:cxn>
                <a:cxn ang="0">
                  <a:pos x="672" y="674"/>
                </a:cxn>
                <a:cxn ang="0">
                  <a:pos x="792" y="528"/>
                </a:cxn>
                <a:cxn ang="0">
                  <a:pos x="906" y="408"/>
                </a:cxn>
                <a:cxn ang="0">
                  <a:pos x="1010" y="310"/>
                </a:cxn>
                <a:cxn ang="0">
                  <a:pos x="1096" y="236"/>
                </a:cxn>
                <a:cxn ang="0">
                  <a:pos x="1164" y="184"/>
                </a:cxn>
                <a:cxn ang="0">
                  <a:pos x="1208" y="154"/>
                </a:cxn>
                <a:cxn ang="0">
                  <a:pos x="1224" y="144"/>
                </a:cxn>
                <a:cxn ang="0">
                  <a:pos x="1728" y="56"/>
                </a:cxn>
                <a:cxn ang="0">
                  <a:pos x="1568" y="328"/>
                </a:cxn>
                <a:cxn ang="0">
                  <a:pos x="1554" y="332"/>
                </a:cxn>
                <a:cxn ang="0">
                  <a:pos x="1514" y="346"/>
                </a:cxn>
                <a:cxn ang="0">
                  <a:pos x="1452" y="370"/>
                </a:cxn>
                <a:cxn ang="0">
                  <a:pos x="1370" y="410"/>
                </a:cxn>
                <a:cxn ang="0">
                  <a:pos x="1270" y="466"/>
                </a:cxn>
                <a:cxn ang="0">
                  <a:pos x="1158" y="540"/>
                </a:cxn>
                <a:cxn ang="0">
                  <a:pos x="1034" y="636"/>
                </a:cxn>
                <a:cxn ang="0">
                  <a:pos x="904" y="756"/>
                </a:cxn>
                <a:cxn ang="0">
                  <a:pos x="770" y="900"/>
                </a:cxn>
                <a:cxn ang="0">
                  <a:pos x="632" y="1076"/>
                </a:cxn>
                <a:cxn ang="0">
                  <a:pos x="498" y="1280"/>
                </a:cxn>
                <a:cxn ang="0">
                  <a:pos x="370" y="1518"/>
                </a:cxn>
                <a:cxn ang="0">
                  <a:pos x="248" y="1792"/>
                </a:cxn>
                <a:cxn ang="0">
                  <a:pos x="138" y="2104"/>
                </a:cxn>
                <a:cxn ang="0">
                  <a:pos x="42" y="2456"/>
                </a:cxn>
              </a:cxnLst>
              <a:rect l="0" t="0" r="r" b="b"/>
              <a:pathLst>
                <a:path w="1824" h="2648">
                  <a:moveTo>
                    <a:pt x="0" y="2648"/>
                  </a:moveTo>
                  <a:lnTo>
                    <a:pt x="12" y="2464"/>
                  </a:lnTo>
                  <a:lnTo>
                    <a:pt x="32" y="2288"/>
                  </a:lnTo>
                  <a:lnTo>
                    <a:pt x="56" y="2120"/>
                  </a:lnTo>
                  <a:lnTo>
                    <a:pt x="88" y="1960"/>
                  </a:lnTo>
                  <a:lnTo>
                    <a:pt x="124" y="1808"/>
                  </a:lnTo>
                  <a:lnTo>
                    <a:pt x="166" y="1662"/>
                  </a:lnTo>
                  <a:lnTo>
                    <a:pt x="212" y="1524"/>
                  </a:lnTo>
                  <a:lnTo>
                    <a:pt x="262" y="1394"/>
                  </a:lnTo>
                  <a:lnTo>
                    <a:pt x="316" y="1270"/>
                  </a:lnTo>
                  <a:lnTo>
                    <a:pt x="372" y="1154"/>
                  </a:lnTo>
                  <a:lnTo>
                    <a:pt x="430" y="1044"/>
                  </a:lnTo>
                  <a:lnTo>
                    <a:pt x="490" y="942"/>
                  </a:lnTo>
                  <a:lnTo>
                    <a:pt x="550" y="846"/>
                  </a:lnTo>
                  <a:lnTo>
                    <a:pt x="612" y="758"/>
                  </a:lnTo>
                  <a:lnTo>
                    <a:pt x="672" y="674"/>
                  </a:lnTo>
                  <a:lnTo>
                    <a:pt x="734" y="598"/>
                  </a:lnTo>
                  <a:lnTo>
                    <a:pt x="792" y="528"/>
                  </a:lnTo>
                  <a:lnTo>
                    <a:pt x="850" y="464"/>
                  </a:lnTo>
                  <a:lnTo>
                    <a:pt x="906" y="408"/>
                  </a:lnTo>
                  <a:lnTo>
                    <a:pt x="960" y="356"/>
                  </a:lnTo>
                  <a:lnTo>
                    <a:pt x="1010" y="310"/>
                  </a:lnTo>
                  <a:lnTo>
                    <a:pt x="1056" y="270"/>
                  </a:lnTo>
                  <a:lnTo>
                    <a:pt x="1096" y="236"/>
                  </a:lnTo>
                  <a:lnTo>
                    <a:pt x="1134" y="208"/>
                  </a:lnTo>
                  <a:lnTo>
                    <a:pt x="1164" y="184"/>
                  </a:lnTo>
                  <a:lnTo>
                    <a:pt x="1190" y="166"/>
                  </a:lnTo>
                  <a:lnTo>
                    <a:pt x="1208" y="154"/>
                  </a:lnTo>
                  <a:lnTo>
                    <a:pt x="1220" y="146"/>
                  </a:lnTo>
                  <a:lnTo>
                    <a:pt x="1224" y="144"/>
                  </a:lnTo>
                  <a:lnTo>
                    <a:pt x="848" y="0"/>
                  </a:lnTo>
                  <a:lnTo>
                    <a:pt x="1728" y="56"/>
                  </a:lnTo>
                  <a:lnTo>
                    <a:pt x="1824" y="480"/>
                  </a:lnTo>
                  <a:lnTo>
                    <a:pt x="1568" y="328"/>
                  </a:lnTo>
                  <a:lnTo>
                    <a:pt x="1564" y="328"/>
                  </a:lnTo>
                  <a:lnTo>
                    <a:pt x="1554" y="332"/>
                  </a:lnTo>
                  <a:lnTo>
                    <a:pt x="1538" y="338"/>
                  </a:lnTo>
                  <a:lnTo>
                    <a:pt x="1514" y="346"/>
                  </a:lnTo>
                  <a:lnTo>
                    <a:pt x="1486" y="356"/>
                  </a:lnTo>
                  <a:lnTo>
                    <a:pt x="1452" y="370"/>
                  </a:lnTo>
                  <a:lnTo>
                    <a:pt x="1412" y="388"/>
                  </a:lnTo>
                  <a:lnTo>
                    <a:pt x="1370" y="410"/>
                  </a:lnTo>
                  <a:lnTo>
                    <a:pt x="1322" y="436"/>
                  </a:lnTo>
                  <a:lnTo>
                    <a:pt x="1270" y="466"/>
                  </a:lnTo>
                  <a:lnTo>
                    <a:pt x="1216" y="500"/>
                  </a:lnTo>
                  <a:lnTo>
                    <a:pt x="1158" y="540"/>
                  </a:lnTo>
                  <a:lnTo>
                    <a:pt x="1098" y="584"/>
                  </a:lnTo>
                  <a:lnTo>
                    <a:pt x="1034" y="636"/>
                  </a:lnTo>
                  <a:lnTo>
                    <a:pt x="970" y="692"/>
                  </a:lnTo>
                  <a:lnTo>
                    <a:pt x="904" y="756"/>
                  </a:lnTo>
                  <a:lnTo>
                    <a:pt x="836" y="824"/>
                  </a:lnTo>
                  <a:lnTo>
                    <a:pt x="770" y="900"/>
                  </a:lnTo>
                  <a:lnTo>
                    <a:pt x="700" y="984"/>
                  </a:lnTo>
                  <a:lnTo>
                    <a:pt x="632" y="1076"/>
                  </a:lnTo>
                  <a:lnTo>
                    <a:pt x="566" y="1174"/>
                  </a:lnTo>
                  <a:lnTo>
                    <a:pt x="498" y="1280"/>
                  </a:lnTo>
                  <a:lnTo>
                    <a:pt x="434" y="1394"/>
                  </a:lnTo>
                  <a:lnTo>
                    <a:pt x="370" y="1518"/>
                  </a:lnTo>
                  <a:lnTo>
                    <a:pt x="308" y="1650"/>
                  </a:lnTo>
                  <a:lnTo>
                    <a:pt x="248" y="1792"/>
                  </a:lnTo>
                  <a:lnTo>
                    <a:pt x="192" y="1944"/>
                  </a:lnTo>
                  <a:lnTo>
                    <a:pt x="138" y="2104"/>
                  </a:lnTo>
                  <a:lnTo>
                    <a:pt x="88" y="2274"/>
                  </a:lnTo>
                  <a:lnTo>
                    <a:pt x="42" y="2456"/>
                  </a:lnTo>
                  <a:lnTo>
                    <a:pt x="0" y="2648"/>
                  </a:lnTo>
                  <a:close/>
                </a:path>
              </a:pathLst>
            </a:custGeom>
            <a:gradFill rotWithShape="1">
              <a:gsLst>
                <a:gs pos="0">
                  <a:srgbClr val="D11364"/>
                </a:gs>
                <a:gs pos="100000">
                  <a:srgbClr val="D11364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Rectangle 21"/>
            <p:cNvSpPr>
              <a:spLocks noChangeArrowheads="1"/>
            </p:cNvSpPr>
            <p:nvPr/>
          </p:nvSpPr>
          <p:spPr bwMode="gray">
            <a:xfrm>
              <a:off x="2980" y="1411"/>
              <a:ext cx="2116" cy="253"/>
            </a:xfrm>
            <a:prstGeom prst="rect">
              <a:avLst/>
            </a:prstGeom>
            <a:gradFill rotWithShape="1">
              <a:gsLst>
                <a:gs pos="0">
                  <a:srgbClr val="00906A">
                    <a:gamma/>
                    <a:shade val="72549"/>
                    <a:invGamma/>
                  </a:srgbClr>
                </a:gs>
                <a:gs pos="50000">
                  <a:srgbClr val="00906A"/>
                </a:gs>
                <a:gs pos="100000">
                  <a:srgbClr val="00906A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en-US" altLang="zh-CN" b="1" dirty="0" smtClean="0">
                  <a:latin typeface="Verdana" pitchFamily="34" charset="0"/>
                  <a:ea typeface="宋体" charset="-122"/>
                </a:rPr>
                <a:t>985,</a:t>
              </a:r>
              <a:r>
                <a:rPr lang="zh-CN" altLang="en-US" b="1" dirty="0" smtClean="0">
                  <a:latin typeface="Verdana" pitchFamily="34" charset="0"/>
                  <a:ea typeface="宋体" charset="-122"/>
                </a:rPr>
                <a:t>中科院，</a:t>
              </a:r>
              <a:r>
                <a:rPr lang="en-US" altLang="zh-CN" b="1" dirty="0" smtClean="0">
                  <a:latin typeface="Verdana" pitchFamily="34" charset="0"/>
                  <a:ea typeface="宋体" charset="-122"/>
                </a:rPr>
                <a:t>A+/A</a:t>
              </a:r>
              <a:r>
                <a:rPr lang="zh-CN" altLang="en-US" b="1" dirty="0" smtClean="0">
                  <a:latin typeface="Verdana" pitchFamily="34" charset="0"/>
                  <a:ea typeface="宋体" charset="-122"/>
                </a:rPr>
                <a:t>学科，出国</a:t>
              </a:r>
              <a:r>
                <a:rPr lang="en-US" altLang="zh-CN" b="1" dirty="0" smtClean="0">
                  <a:latin typeface="Verdana" pitchFamily="34" charset="0"/>
                  <a:ea typeface="宋体" charset="-122"/>
                </a:rPr>
                <a:t>(40%)</a:t>
              </a:r>
              <a:endParaRPr lang="en-US" altLang="zh-CN" b="1" dirty="0"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27" name="Rectangle 22"/>
            <p:cNvSpPr>
              <a:spLocks noChangeArrowheads="1"/>
            </p:cNvSpPr>
            <p:nvPr/>
          </p:nvSpPr>
          <p:spPr bwMode="gray">
            <a:xfrm>
              <a:off x="2341" y="2110"/>
              <a:ext cx="2309" cy="248"/>
            </a:xfrm>
            <a:prstGeom prst="rect">
              <a:avLst/>
            </a:prstGeom>
            <a:gradFill rotWithShape="1">
              <a:gsLst>
                <a:gs pos="0">
                  <a:srgbClr val="8041FF">
                    <a:gamma/>
                    <a:shade val="72549"/>
                    <a:invGamma/>
                  </a:srgbClr>
                </a:gs>
                <a:gs pos="50000">
                  <a:srgbClr val="8041FF"/>
                </a:gs>
                <a:gs pos="100000">
                  <a:srgbClr val="8041FF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zh-CN" altLang="en-US" b="1" dirty="0" smtClean="0">
                  <a:latin typeface="Verdana" pitchFamily="34" charset="0"/>
                  <a:ea typeface="宋体" charset="-122"/>
                </a:rPr>
                <a:t>转计算机、大数据、机器人（</a:t>
              </a:r>
              <a:r>
                <a:rPr lang="en-US" altLang="zh-CN" b="1" dirty="0" smtClean="0">
                  <a:latin typeface="Verdana" pitchFamily="34" charset="0"/>
                  <a:ea typeface="宋体" charset="-122"/>
                </a:rPr>
                <a:t>20%</a:t>
              </a:r>
              <a:r>
                <a:rPr lang="zh-CN" altLang="en-US" b="1" dirty="0" smtClean="0">
                  <a:latin typeface="Verdana" pitchFamily="34" charset="0"/>
                  <a:ea typeface="宋体" charset="-122"/>
                </a:rPr>
                <a:t>）</a:t>
              </a:r>
              <a:endParaRPr lang="en-US" altLang="zh-CN" b="1" dirty="0"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gray">
            <a:xfrm>
              <a:off x="1709" y="2353"/>
              <a:ext cx="2935" cy="454"/>
            </a:xfrm>
            <a:custGeom>
              <a:avLst/>
              <a:gdLst/>
              <a:ahLst/>
              <a:cxnLst>
                <a:cxn ang="0">
                  <a:pos x="1742" y="286"/>
                </a:cxn>
                <a:cxn ang="0">
                  <a:pos x="0" y="286"/>
                </a:cxn>
                <a:cxn ang="0">
                  <a:pos x="446" y="0"/>
                </a:cxn>
                <a:cxn ang="0">
                  <a:pos x="2048" y="0"/>
                </a:cxn>
                <a:cxn ang="0">
                  <a:pos x="1742" y="286"/>
                </a:cxn>
              </a:cxnLst>
              <a:rect l="0" t="0" r="r" b="b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rgbClr val="FF996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Rectangle 24"/>
            <p:cNvSpPr>
              <a:spLocks noChangeArrowheads="1"/>
            </p:cNvSpPr>
            <p:nvPr/>
          </p:nvSpPr>
          <p:spPr bwMode="gray">
            <a:xfrm>
              <a:off x="1711" y="2806"/>
              <a:ext cx="2499" cy="248"/>
            </a:xfrm>
            <a:prstGeom prst="rect">
              <a:avLst/>
            </a:prstGeom>
            <a:gradFill rotWithShape="1">
              <a:gsLst>
                <a:gs pos="0">
                  <a:srgbClr val="DC7150">
                    <a:gamma/>
                    <a:shade val="72549"/>
                    <a:invGamma/>
                  </a:srgbClr>
                </a:gs>
                <a:gs pos="50000">
                  <a:srgbClr val="DC7150"/>
                </a:gs>
                <a:gs pos="100000">
                  <a:srgbClr val="DC7150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zh-CN" altLang="en-US" sz="2000" b="1" dirty="0" smtClean="0">
                  <a:latin typeface="Verdana" pitchFamily="34" charset="0"/>
                  <a:ea typeface="宋体" charset="-122"/>
                </a:rPr>
                <a:t>不报到、退学（</a:t>
              </a:r>
              <a:r>
                <a:rPr lang="en-US" altLang="zh-CN" sz="2000" b="1" dirty="0" smtClean="0">
                  <a:latin typeface="Verdana" pitchFamily="34" charset="0"/>
                  <a:ea typeface="宋体" charset="-122"/>
                </a:rPr>
                <a:t>2%</a:t>
              </a:r>
              <a:r>
                <a:rPr lang="zh-CN" altLang="en-US" sz="2000" b="1" dirty="0" smtClean="0">
                  <a:latin typeface="Verdana" pitchFamily="34" charset="0"/>
                  <a:ea typeface="宋体" charset="-122"/>
                </a:rPr>
                <a:t>）</a:t>
              </a:r>
              <a:endParaRPr lang="en-US" altLang="zh-CN" sz="2000" b="1" dirty="0"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30" name="Rectangle 25"/>
            <p:cNvSpPr>
              <a:spLocks noChangeArrowheads="1"/>
            </p:cNvSpPr>
            <p:nvPr/>
          </p:nvSpPr>
          <p:spPr bwMode="gray">
            <a:xfrm>
              <a:off x="1075" y="3502"/>
              <a:ext cx="2689" cy="248"/>
            </a:xfrm>
            <a:prstGeom prst="rect">
              <a:avLst/>
            </a:prstGeom>
            <a:gradFill rotWithShape="1">
              <a:gsLst>
                <a:gs pos="0">
                  <a:srgbClr val="D0A11C">
                    <a:gamma/>
                    <a:shade val="72549"/>
                    <a:invGamma/>
                  </a:srgbClr>
                </a:gs>
                <a:gs pos="50000">
                  <a:srgbClr val="D0A11C"/>
                </a:gs>
                <a:gs pos="100000">
                  <a:srgbClr val="D0A11C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zh-CN" altLang="en-US" sz="2000" b="1" dirty="0" smtClean="0">
                  <a:latin typeface="Verdana" pitchFamily="34" charset="0"/>
                  <a:ea typeface="宋体" charset="-122"/>
                </a:rPr>
                <a:t>除了采矿地质，还有什么合适专业</a:t>
              </a:r>
              <a:endParaRPr lang="en-US" altLang="zh-CN" sz="2000" b="1" dirty="0"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31" name="Text Box 26"/>
            <p:cNvSpPr txBox="1">
              <a:spLocks noChangeArrowheads="1"/>
            </p:cNvSpPr>
            <p:nvPr/>
          </p:nvSpPr>
          <p:spPr bwMode="gray">
            <a:xfrm>
              <a:off x="297" y="1229"/>
              <a:ext cx="517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  <a:ea typeface="宋体" charset="-122"/>
                </a:rPr>
                <a:t>升学</a:t>
              </a:r>
              <a:endParaRPr lang="en-US" altLang="zh-CN" sz="2000" b="1" dirty="0">
                <a:solidFill>
                  <a:schemeClr val="bg1"/>
                </a:solidFill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32" name="Text Box 27"/>
            <p:cNvSpPr txBox="1">
              <a:spLocks noChangeArrowheads="1"/>
            </p:cNvSpPr>
            <p:nvPr/>
          </p:nvSpPr>
          <p:spPr bwMode="gray">
            <a:xfrm>
              <a:off x="297" y="1918"/>
              <a:ext cx="517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  <a:ea typeface="宋体" charset="-122"/>
                </a:rPr>
                <a:t>培养</a:t>
              </a:r>
              <a:endParaRPr lang="en-US" altLang="zh-CN" sz="2000" b="1" dirty="0">
                <a:solidFill>
                  <a:schemeClr val="bg1"/>
                </a:solidFill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33" name="Text Box 28"/>
            <p:cNvSpPr txBox="1">
              <a:spLocks noChangeArrowheads="1"/>
            </p:cNvSpPr>
            <p:nvPr/>
          </p:nvSpPr>
          <p:spPr bwMode="gray">
            <a:xfrm>
              <a:off x="297" y="2639"/>
              <a:ext cx="630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  <a:ea typeface="宋体" charset="-122"/>
                </a:rPr>
                <a:t>流失</a:t>
              </a:r>
              <a:endParaRPr lang="en-US" altLang="zh-CN" sz="2000" b="1" dirty="0">
                <a:solidFill>
                  <a:schemeClr val="bg1"/>
                </a:solidFill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34" name="Text Box 29"/>
            <p:cNvSpPr txBox="1">
              <a:spLocks noChangeArrowheads="1"/>
            </p:cNvSpPr>
            <p:nvPr/>
          </p:nvSpPr>
          <p:spPr bwMode="gray">
            <a:xfrm>
              <a:off x="297" y="3309"/>
              <a:ext cx="517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  <a:ea typeface="宋体" charset="-122"/>
                </a:rPr>
                <a:t>招生</a:t>
              </a:r>
              <a:endParaRPr lang="en-US" altLang="zh-CN" sz="2000" b="1" dirty="0">
                <a:solidFill>
                  <a:schemeClr val="bg1"/>
                </a:solidFill>
                <a:latin typeface="Verdana" pitchFamily="34" charset="0"/>
                <a:ea typeface="宋体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287921" y="1378417"/>
            <a:ext cx="11626575" cy="509062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保持特色，夯实基础，不断拓新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7672" y="1610436"/>
            <a:ext cx="480401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模块化培养方案、四年一贯制分流政策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大类招生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重视学科基础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教学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足量的实践训练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虚拟实践体系建设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坚持行业特色和拓新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煤炭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特色、数学地质教育传统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招生规模缩小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小班教学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5430300" y="1783075"/>
          <a:ext cx="6143011" cy="4325620"/>
        </p:xfrm>
        <a:graphic>
          <a:graphicData uri="http://schemas.openxmlformats.org/drawingml/2006/table">
            <a:tbl>
              <a:tblPr/>
              <a:tblGrid>
                <a:gridCol w="2812957"/>
                <a:gridCol w="1392071"/>
                <a:gridCol w="600502"/>
                <a:gridCol w="627797"/>
                <a:gridCol w="709684"/>
              </a:tblGrid>
              <a:tr h="276221">
                <a:tc grid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课程类型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学分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小计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学分比例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1">
                <a:tc row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数学与自然科学类通识课程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理论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28.5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32.5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17.1%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20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专业拓展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4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 row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人文社会科学素质类通识课程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理论素质教育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29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34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17.9%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实践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5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工程基础类课程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必修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25.5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71.5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37.6%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43"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专业基础类</a:t>
                      </a:r>
                      <a:r>
                        <a:rPr lang="zh-CN" sz="1600" kern="100" dirty="0" smtClean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课程</a:t>
                      </a:r>
                      <a:r>
                        <a:rPr lang="en-US" altLang="zh-CN" sz="1600" kern="100" dirty="0" smtClean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  </a:t>
                      </a:r>
                      <a:r>
                        <a:rPr lang="zh-CN" altLang="en-US" sz="1600" kern="100" dirty="0" smtClean="0">
                          <a:solidFill>
                            <a:srgbClr val="FF0000"/>
                          </a:solidFill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学科基础</a:t>
                      </a:r>
                      <a:endParaRPr lang="en-US" altLang="zh-CN" sz="1600" kern="100" dirty="0" smtClean="0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baseline="0" dirty="0" smtClean="0">
                          <a:solidFill>
                            <a:srgbClr val="FF0000"/>
                          </a:solidFill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                </a:t>
                      </a:r>
                      <a:r>
                        <a:rPr lang="zh-CN" altLang="en-US" sz="1600" kern="100" baseline="0" dirty="0" smtClean="0">
                          <a:solidFill>
                            <a:srgbClr val="FF0000"/>
                          </a:solidFill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专业基础</a:t>
                      </a:r>
                      <a:endParaRPr lang="zh-CN" sz="1600" kern="100" dirty="0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必修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13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 rowSpan="2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600" kern="10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专业类课程</a:t>
                      </a:r>
                      <a:endParaRPr lang="zh-CN" sz="1600" kern="10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主干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27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选修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6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 rowSpan="3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工程实践与毕业设计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学科基础实践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6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52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27.4%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专业实践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32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其它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14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76221">
                <a:tc gridSpan="2"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总计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endParaRPr lang="en-US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190</a:t>
                      </a:r>
                      <a:endParaRPr lang="zh-CN" sz="16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100%</a:t>
                      </a:r>
                      <a:endParaRPr lang="zh-CN" sz="16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287921" y="1378417"/>
            <a:ext cx="11462801" cy="511791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保持特色，夯实基础，不断拓新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7" name="表格 36"/>
          <p:cNvGraphicFramePr>
            <a:graphicFrameLocks noGrp="1"/>
          </p:cNvGraphicFramePr>
          <p:nvPr/>
        </p:nvGraphicFramePr>
        <p:xfrm>
          <a:off x="859809" y="1596790"/>
          <a:ext cx="10481481" cy="2606720"/>
        </p:xfrm>
        <a:graphic>
          <a:graphicData uri="http://schemas.openxmlformats.org/drawingml/2006/table">
            <a:tbl>
              <a:tblPr/>
              <a:tblGrid>
                <a:gridCol w="3023783"/>
                <a:gridCol w="3728849"/>
                <a:gridCol w="3728849"/>
              </a:tblGrid>
              <a:tr h="5213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专业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特色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拓展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3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地球物理学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矿井地球物理勘探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城市工程地球物理勘探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3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地质工程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煤矿</a:t>
                      </a:r>
                      <a:r>
                        <a:rPr lang="zh-CN" altLang="en-US" sz="2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工程地质学</a:t>
                      </a:r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智能钻掘工程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3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资源勘查工程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能源地质学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地学数据采集与处理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3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水文与水资源工程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矿井水害防治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水资源大数据与智能分析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914400" y="4339986"/>
            <a:ext cx="103722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学科基础课程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   普通地质学、构造地质学、矿物岩石学、古生物地层学、地貌学与与第四纪地质学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   Python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语言程序设计、工程力学、电工技术与电子技术、工程测量、计算机地质制图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87921" y="1378417"/>
            <a:ext cx="11599279" cy="525439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保持特色，夯实基础，不断拓新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600501" y="1610435"/>
          <a:ext cx="11150222" cy="3794080"/>
        </p:xfrm>
        <a:graphic>
          <a:graphicData uri="http://schemas.openxmlformats.org/drawingml/2006/table">
            <a:tbl>
              <a:tblPr/>
              <a:tblGrid>
                <a:gridCol w="1767718"/>
                <a:gridCol w="1665734"/>
                <a:gridCol w="1359784"/>
                <a:gridCol w="1631740"/>
                <a:gridCol w="3246482"/>
                <a:gridCol w="1478764"/>
              </a:tblGrid>
              <a:tr h="75881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专业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实践学分</a:t>
                      </a:r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/</a:t>
                      </a:r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总学分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一年级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二年级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三年级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四年级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81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地球物理学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57/189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95250" indent="0"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地质认识</a:t>
                      </a:r>
                      <a:r>
                        <a:rPr lang="zh-CN" altLang="en-US" sz="2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实习  （秦皇岛）</a:t>
                      </a:r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latin typeface="宋体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基础地质综合</a:t>
                      </a:r>
                      <a:r>
                        <a:rPr lang="zh-CN" altLang="en-US" sz="2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实习      （</a:t>
                      </a:r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巢湖）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地震和电法勘探实习（淮北）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毕业</a:t>
                      </a:r>
                      <a:r>
                        <a:rPr lang="zh-CN" altLang="en-US" sz="2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实习           </a:t>
                      </a:r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latin typeface="宋体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81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地质工程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57/190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工程地质测绘实习（秭归）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5881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资源勘查工程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56/190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专业生产实习（晋城）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5881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水文与水资源工程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58/190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水文测验实习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水文地质测绘</a:t>
                      </a:r>
                      <a:r>
                        <a:rPr lang="zh-CN" altLang="en-US" sz="2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实习      （</a:t>
                      </a:r>
                      <a:r>
                        <a:rPr lang="zh-CN" altLang="en-US" sz="20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巢湖、杭州）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14150" y="5513696"/>
            <a:ext cx="111365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拓展国际实习，每年分别：科罗拉多矿业学院、昆士兰科技大学</a:t>
            </a:r>
            <a:endParaRPr lang="en-US" altLang="zh-CN" sz="20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学校保证野外工作时间和经费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287921" y="1378417"/>
            <a:ext cx="11667518" cy="511791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7029" y="452438"/>
            <a:ext cx="7730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保持特色，夯实基础，不断拓新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838200" y="1620905"/>
            <a:ext cx="10515600" cy="4351338"/>
          </a:xfrm>
        </p:spPr>
        <p:txBody>
          <a:bodyPr/>
          <a:lstStyle/>
          <a:p>
            <a:pPr marL="0" indent="0">
              <a:lnSpc>
                <a:spcPts val="2800"/>
              </a:lnSpc>
              <a:buFontTx/>
              <a:buNone/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建设在线课程</a:t>
            </a:r>
            <a:r>
              <a:rPr lang="en-US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门：</a:t>
            </a:r>
            <a:endParaRPr lang="zh-CN" altLang="zh-CN" sz="200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《土质学与土力学》</a:t>
            </a: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矿井地下水</a:t>
            </a:r>
            <a:r>
              <a:rPr lang="en-US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-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灾害与资源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zh-CN" altLang="zh-CN" sz="200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《工程地质与水文地质》</a:t>
            </a: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地貌学与第四纪地质学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zh-CN" altLang="zh-CN" sz="200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谈天说</a:t>
            </a:r>
            <a:r>
              <a:rPr lang="en-US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地</a:t>
            </a:r>
            <a:r>
              <a:rPr lang="en-US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”-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解析地球科学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zh-CN" altLang="en-US" sz="200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钻掘设备与工艺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zh-CN" altLang="en-US" sz="200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煤矿工程地质学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zh-CN" altLang="en-US" sz="200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00"/>
              </a:lnSpc>
            </a:pP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en-US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工程地质学导论</a:t>
            </a:r>
            <a:r>
              <a:rPr lang="zh-CN" altLang="zh-CN" sz="2000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</a:p>
        </p:txBody>
      </p:sp>
      <p:pic>
        <p:nvPicPr>
          <p:cNvPr id="11" name="图片 3"/>
          <p:cNvPicPr>
            <a:picLocks noChangeAspect="1" noChangeArrowheads="1"/>
          </p:cNvPicPr>
          <p:nvPr/>
        </p:nvPicPr>
        <p:blipFill>
          <a:blip r:embed="rId3"/>
          <a:srcRect l="5642"/>
          <a:stretch>
            <a:fillRect/>
          </a:stretch>
        </p:blipFill>
        <p:spPr bwMode="auto">
          <a:xfrm>
            <a:off x="8748215" y="1422468"/>
            <a:ext cx="3018335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4"/>
          <p:cNvPicPr>
            <a:picLocks noChangeAspect="1" noChangeArrowheads="1"/>
          </p:cNvPicPr>
          <p:nvPr/>
        </p:nvPicPr>
        <p:blipFill>
          <a:blip r:embed="rId4" cstate="print"/>
          <a:srcRect b="3291"/>
          <a:stretch>
            <a:fillRect/>
          </a:stretch>
        </p:blipFill>
        <p:spPr bwMode="auto">
          <a:xfrm>
            <a:off x="5640960" y="1428818"/>
            <a:ext cx="2989262" cy="162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52533" y="4794318"/>
            <a:ext cx="2506663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图片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31290" y="4794318"/>
            <a:ext cx="2262187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图片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313532" y="4794318"/>
            <a:ext cx="250666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图片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30488" y="3258280"/>
            <a:ext cx="2152650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图片 15"/>
          <p:cNvPicPr>
            <a:picLocks noChangeAspect="1" noChangeArrowheads="1"/>
          </p:cNvPicPr>
          <p:nvPr/>
        </p:nvPicPr>
        <p:blipFill>
          <a:blip r:embed="rId9"/>
          <a:srcRect t="18871" b="39241"/>
          <a:stretch>
            <a:fillRect/>
          </a:stretch>
        </p:blipFill>
        <p:spPr bwMode="auto">
          <a:xfrm>
            <a:off x="9640910" y="3258280"/>
            <a:ext cx="2143125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文本框 17"/>
          <p:cNvSpPr txBox="1"/>
          <p:nvPr/>
        </p:nvSpPr>
        <p:spPr>
          <a:xfrm>
            <a:off x="7391400" y="2687705"/>
            <a:ext cx="104775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爱课程</a:t>
            </a:r>
          </a:p>
        </p:txBody>
      </p:sp>
      <p:sp>
        <p:nvSpPr>
          <p:cNvPr id="26" name="文本框 18"/>
          <p:cNvSpPr txBox="1"/>
          <p:nvPr/>
        </p:nvSpPr>
        <p:spPr>
          <a:xfrm>
            <a:off x="10718800" y="2735330"/>
            <a:ext cx="104775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爱课程</a:t>
            </a:r>
          </a:p>
        </p:txBody>
      </p:sp>
      <p:sp>
        <p:nvSpPr>
          <p:cNvPr id="27" name="文本框 19"/>
          <p:cNvSpPr txBox="1"/>
          <p:nvPr/>
        </p:nvSpPr>
        <p:spPr>
          <a:xfrm>
            <a:off x="8442084" y="4167917"/>
            <a:ext cx="76835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超星</a:t>
            </a:r>
          </a:p>
        </p:txBody>
      </p:sp>
      <p:sp>
        <p:nvSpPr>
          <p:cNvPr id="28" name="文本框 21"/>
          <p:cNvSpPr txBox="1"/>
          <p:nvPr/>
        </p:nvSpPr>
        <p:spPr>
          <a:xfrm>
            <a:off x="11010900" y="4167917"/>
            <a:ext cx="76835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超星</a:t>
            </a:r>
          </a:p>
        </p:txBody>
      </p:sp>
      <p:sp>
        <p:nvSpPr>
          <p:cNvPr id="29" name="文本框 22"/>
          <p:cNvSpPr txBox="1"/>
          <p:nvPr/>
        </p:nvSpPr>
        <p:spPr>
          <a:xfrm>
            <a:off x="10090150" y="5842068"/>
            <a:ext cx="167640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中国大学</a:t>
            </a:r>
            <a:r>
              <a:rPr lang="en-US" altLang="zh-CN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MOOC</a:t>
            </a:r>
          </a:p>
        </p:txBody>
      </p:sp>
      <p:sp>
        <p:nvSpPr>
          <p:cNvPr id="30" name="文本框 23"/>
          <p:cNvSpPr txBox="1"/>
          <p:nvPr/>
        </p:nvSpPr>
        <p:spPr>
          <a:xfrm>
            <a:off x="7596188" y="5842068"/>
            <a:ext cx="167640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中国大学</a:t>
            </a:r>
            <a:r>
              <a:rPr lang="en-US" altLang="zh-CN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MOOC</a:t>
            </a:r>
          </a:p>
        </p:txBody>
      </p:sp>
      <p:sp>
        <p:nvSpPr>
          <p:cNvPr id="31" name="文本框 24"/>
          <p:cNvSpPr txBox="1"/>
          <p:nvPr/>
        </p:nvSpPr>
        <p:spPr>
          <a:xfrm>
            <a:off x="5995988" y="5842068"/>
            <a:ext cx="769937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超星</a:t>
            </a:r>
          </a:p>
        </p:txBody>
      </p:sp>
      <p:pic>
        <p:nvPicPr>
          <p:cNvPr id="35" name="图片 28"/>
          <p:cNvPicPr>
            <a:picLocks noChangeAspect="1" noChangeArrowheads="1"/>
          </p:cNvPicPr>
          <p:nvPr/>
        </p:nvPicPr>
        <p:blipFill>
          <a:blip r:embed="rId10" cstate="print"/>
          <a:srcRect l="8170" r="11015"/>
          <a:stretch>
            <a:fillRect/>
          </a:stretch>
        </p:blipFill>
        <p:spPr bwMode="auto">
          <a:xfrm>
            <a:off x="4837932" y="3258280"/>
            <a:ext cx="196532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文本框 30"/>
          <p:cNvSpPr txBox="1"/>
          <p:nvPr/>
        </p:nvSpPr>
        <p:spPr>
          <a:xfrm>
            <a:off x="5140505" y="4237767"/>
            <a:ext cx="1676400" cy="368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中国大学</a:t>
            </a:r>
            <a:r>
              <a:rPr lang="en-US" altLang="zh-CN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MOOC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新形势下面临的问题与思考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04967" y="1253813"/>
            <a:ext cx="104268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乐观判断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危机意识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）满足国家和社会重大需求，不可替代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）地质行业的社会认可度、美誉度衰退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）培养体系拓新进展缓慢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）大类报考的大篮子与学科差异</a:t>
            </a: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）思想教育跟不上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专业教育</a:t>
            </a:r>
            <a:endParaRPr lang="en-US" altLang="zh-CN" sz="2000" b="1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）管理体系与专业建设协同</a:t>
            </a:r>
            <a:endParaRPr lang="zh-CN" altLang="en-US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537029" y="452438"/>
            <a:ext cx="798467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新形势下面临的问题与思考</a:t>
            </a:r>
            <a:endParaRPr lang="en-US" altLang="zh-CN" sz="3200" b="1" dirty="0" smtClean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3"/>
          <p:cNvGrpSpPr>
            <a:grpSpLocks/>
          </p:cNvGrpSpPr>
          <p:nvPr/>
        </p:nvGrpSpPr>
        <p:grpSpPr bwMode="auto">
          <a:xfrm>
            <a:off x="2363360" y="1600200"/>
            <a:ext cx="7010400" cy="4419600"/>
            <a:chOff x="576" y="1008"/>
            <a:chExt cx="4691" cy="2964"/>
          </a:xfrm>
        </p:grpSpPr>
        <p:sp>
          <p:nvSpPr>
            <p:cNvPr id="48" name="AutoShape 4"/>
            <p:cNvSpPr>
              <a:spLocks noChangeArrowheads="1"/>
            </p:cNvSpPr>
            <p:nvPr/>
          </p:nvSpPr>
          <p:spPr bwMode="gray">
            <a:xfrm>
              <a:off x="1200" y="1488"/>
              <a:ext cx="3484" cy="1728"/>
            </a:xfrm>
            <a:prstGeom prst="upArrow">
              <a:avLst>
                <a:gd name="adj1" fmla="val 57824"/>
                <a:gd name="adj2" fmla="val 54398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" name="AutoShape 5"/>
            <p:cNvSpPr>
              <a:spLocks noChangeArrowheads="1"/>
            </p:cNvSpPr>
            <p:nvPr/>
          </p:nvSpPr>
          <p:spPr bwMode="gray">
            <a:xfrm>
              <a:off x="1056" y="1008"/>
              <a:ext cx="3648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shade val="48627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8627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zh-CN" alt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  <a:ea typeface="宋体" charset="-122"/>
                </a:rPr>
                <a:t>优势的地质类专业</a:t>
              </a:r>
              <a:endParaRPr lang="en-US" altLang="zh-CN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</a:endParaRPr>
            </a:p>
          </p:txBody>
        </p:sp>
        <p:sp>
          <p:nvSpPr>
            <p:cNvPr id="50" name="Text Box 6"/>
            <p:cNvSpPr txBox="1">
              <a:spLocks noChangeArrowheads="1"/>
            </p:cNvSpPr>
            <p:nvPr/>
          </p:nvSpPr>
          <p:spPr bwMode="gray">
            <a:xfrm>
              <a:off x="1902" y="2020"/>
              <a:ext cx="2196" cy="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ea typeface="宋体" charset="-122"/>
                </a:rPr>
                <a:t>谁将托起明天的太阳</a:t>
              </a:r>
              <a:r>
                <a:rPr lang="zh-CN" altLang="en-US" sz="2000" b="1" dirty="0" smtClean="0">
                  <a:ea typeface="宋体" charset="-122"/>
                </a:rPr>
                <a:t>？</a:t>
              </a:r>
              <a:endParaRPr lang="en-US" altLang="zh-CN" sz="2000" b="1" dirty="0" smtClean="0">
                <a:ea typeface="宋体" charset="-122"/>
              </a:endParaRPr>
            </a:p>
            <a:p>
              <a:pPr algn="ctr" eaLnBrk="0" hangingPunct="0"/>
              <a:r>
                <a:rPr lang="zh-CN" altLang="en-US" sz="2000" b="1" dirty="0" smtClean="0">
                  <a:ea typeface="宋体" charset="-122"/>
                </a:rPr>
                <a:t>（怎样提升专业</a:t>
              </a:r>
              <a:r>
                <a:rPr lang="zh-CN" altLang="en-US" sz="2000" b="1" dirty="0" smtClean="0">
                  <a:ea typeface="宋体" charset="-122"/>
                </a:rPr>
                <a:t>建设水平）</a:t>
              </a:r>
              <a:endParaRPr lang="en-US" altLang="zh-CN" sz="2000" b="1" dirty="0">
                <a:ea typeface="宋体" charset="-122"/>
              </a:endParaRPr>
            </a:p>
          </p:txBody>
        </p:sp>
        <p:grpSp>
          <p:nvGrpSpPr>
            <p:cNvPr id="51" name="Group 7"/>
            <p:cNvGrpSpPr>
              <a:grpSpLocks/>
            </p:cNvGrpSpPr>
            <p:nvPr/>
          </p:nvGrpSpPr>
          <p:grpSpPr bwMode="auto">
            <a:xfrm>
              <a:off x="576" y="2668"/>
              <a:ext cx="995" cy="1304"/>
              <a:chOff x="576" y="2476"/>
              <a:chExt cx="995" cy="1304"/>
            </a:xfrm>
          </p:grpSpPr>
          <p:grpSp>
            <p:nvGrpSpPr>
              <p:cNvPr id="71" name="Group 8"/>
              <p:cNvGrpSpPr>
                <a:grpSpLocks/>
              </p:cNvGrpSpPr>
              <p:nvPr/>
            </p:nvGrpSpPr>
            <p:grpSpPr bwMode="auto">
              <a:xfrm>
                <a:off x="576" y="2476"/>
                <a:ext cx="936" cy="954"/>
                <a:chOff x="624" y="1584"/>
                <a:chExt cx="1248" cy="1296"/>
              </a:xfrm>
            </p:grpSpPr>
            <p:grpSp>
              <p:nvGrpSpPr>
                <p:cNvPr id="73" name="Group 9"/>
                <p:cNvGrpSpPr>
                  <a:grpSpLocks/>
                </p:cNvGrpSpPr>
                <p:nvPr/>
              </p:nvGrpSpPr>
              <p:grpSpPr bwMode="auto">
                <a:xfrm>
                  <a:off x="624" y="1584"/>
                  <a:ext cx="1248" cy="1296"/>
                  <a:chOff x="2016" y="1920"/>
                  <a:chExt cx="1680" cy="1680"/>
                </a:xfrm>
              </p:grpSpPr>
              <p:sp>
                <p:nvSpPr>
                  <p:cNvPr id="75" name="Oval 10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shade val="63529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76" name="Freeform 11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/>
                    <a:ahLst/>
                    <a:cxnLst>
                      <a:cxn ang="0">
                        <a:pos x="1301" y="401"/>
                      </a:cxn>
                      <a:cxn ang="0">
                        <a:pos x="1317" y="442"/>
                      </a:cxn>
                      <a:cxn ang="0">
                        <a:pos x="1321" y="481"/>
                      </a:cxn>
                      <a:cxn ang="0">
                        <a:pos x="1315" y="516"/>
                      </a:cxn>
                      <a:cxn ang="0">
                        <a:pos x="1298" y="550"/>
                      </a:cxn>
                      <a:cxn ang="0">
                        <a:pos x="1272" y="579"/>
                      </a:cxn>
                      <a:cxn ang="0">
                        <a:pos x="1239" y="604"/>
                      </a:cxn>
                      <a:cxn ang="0">
                        <a:pos x="1196" y="628"/>
                      </a:cxn>
                      <a:cxn ang="0">
                        <a:pos x="1147" y="649"/>
                      </a:cxn>
                      <a:cxn ang="0">
                        <a:pos x="1092" y="667"/>
                      </a:cxn>
                      <a:cxn ang="0">
                        <a:pos x="1031" y="683"/>
                      </a:cxn>
                      <a:cxn ang="0">
                        <a:pos x="967" y="694"/>
                      </a:cxn>
                      <a:cxn ang="0">
                        <a:pos x="896" y="704"/>
                      </a:cxn>
                      <a:cxn ang="0">
                        <a:pos x="824" y="710"/>
                      </a:cxn>
                      <a:cxn ang="0">
                        <a:pos x="795" y="712"/>
                      </a:cxn>
                      <a:cxn ang="0">
                        <a:pos x="476" y="712"/>
                      </a:cxn>
                      <a:cxn ang="0">
                        <a:pos x="472" y="712"/>
                      </a:cxn>
                      <a:cxn ang="0">
                        <a:pos x="409" y="708"/>
                      </a:cxn>
                      <a:cxn ang="0">
                        <a:pos x="348" y="704"/>
                      </a:cxn>
                      <a:cxn ang="0">
                        <a:pos x="290" y="696"/>
                      </a:cxn>
                      <a:cxn ang="0">
                        <a:pos x="235" y="689"/>
                      </a:cxn>
                      <a:cxn ang="0">
                        <a:pos x="186" y="677"/>
                      </a:cxn>
                      <a:cxn ang="0">
                        <a:pos x="141" y="663"/>
                      </a:cxn>
                      <a:cxn ang="0">
                        <a:pos x="102" y="648"/>
                      </a:cxn>
                      <a:cxn ang="0">
                        <a:pos x="67" y="630"/>
                      </a:cxn>
                      <a:cxn ang="0">
                        <a:pos x="39" y="608"/>
                      </a:cxn>
                      <a:cxn ang="0">
                        <a:pos x="18" y="583"/>
                      </a:cxn>
                      <a:cxn ang="0">
                        <a:pos x="6" y="554"/>
                      </a:cxn>
                      <a:cxn ang="0">
                        <a:pos x="0" y="524"/>
                      </a:cxn>
                      <a:cxn ang="0">
                        <a:pos x="0" y="520"/>
                      </a:cxn>
                      <a:cxn ang="0">
                        <a:pos x="4" y="487"/>
                      </a:cxn>
                      <a:cxn ang="0">
                        <a:pos x="16" y="446"/>
                      </a:cxn>
                      <a:cxn ang="0">
                        <a:pos x="51" y="370"/>
                      </a:cxn>
                      <a:cxn ang="0">
                        <a:pos x="94" y="299"/>
                      </a:cxn>
                      <a:cxn ang="0">
                        <a:pos x="147" y="235"/>
                      </a:cxn>
                      <a:cxn ang="0">
                        <a:pos x="204" y="176"/>
                      </a:cxn>
                      <a:cxn ang="0">
                        <a:pos x="270" y="125"/>
                      </a:cxn>
                      <a:cxn ang="0">
                        <a:pos x="341" y="82"/>
                      </a:cxn>
                      <a:cxn ang="0">
                        <a:pos x="415" y="47"/>
                      </a:cxn>
                      <a:cxn ang="0">
                        <a:pos x="497" y="21"/>
                      </a:cxn>
                      <a:cxn ang="0">
                        <a:pos x="581" y="6"/>
                      </a:cxn>
                      <a:cxn ang="0">
                        <a:pos x="667" y="0"/>
                      </a:cxn>
                      <a:cxn ang="0">
                        <a:pos x="667" y="0"/>
                      </a:cxn>
                      <a:cxn ang="0">
                        <a:pos x="759" y="6"/>
                      </a:cxn>
                      <a:cxn ang="0">
                        <a:pos x="847" y="23"/>
                      </a:cxn>
                      <a:cxn ang="0">
                        <a:pos x="932" y="53"/>
                      </a:cxn>
                      <a:cxn ang="0">
                        <a:pos x="1010" y="90"/>
                      </a:cxn>
                      <a:cxn ang="0">
                        <a:pos x="1082" y="137"/>
                      </a:cxn>
                      <a:cxn ang="0">
                        <a:pos x="1149" y="194"/>
                      </a:cxn>
                      <a:cxn ang="0">
                        <a:pos x="1208" y="256"/>
                      </a:cxn>
                      <a:cxn ang="0">
                        <a:pos x="1258" y="325"/>
                      </a:cxn>
                      <a:cxn ang="0">
                        <a:pos x="1301" y="401"/>
                      </a:cxn>
                      <a:cxn ang="0">
                        <a:pos x="1301" y="401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74" name="Text Box 12"/>
                <p:cNvSpPr txBox="1">
                  <a:spLocks noChangeArrowheads="1"/>
                </p:cNvSpPr>
                <p:nvPr/>
              </p:nvSpPr>
              <p:spPr bwMode="gray">
                <a:xfrm>
                  <a:off x="715" y="2070"/>
                  <a:ext cx="1086" cy="3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zh-CN" altLang="en-US" sz="2000" b="1" dirty="0" smtClean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ea typeface="宋体" charset="-122"/>
                    </a:rPr>
                    <a:t>优秀生源</a:t>
                  </a:r>
                  <a:endParaRPr lang="en-US" altLang="zh-CN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ea typeface="宋体" charset="-122"/>
                  </a:endParaRPr>
                </a:p>
              </p:txBody>
            </p:sp>
          </p:grpSp>
          <p:sp>
            <p:nvSpPr>
              <p:cNvPr id="72" name="Oval 13"/>
              <p:cNvSpPr>
                <a:spLocks noChangeArrowheads="1"/>
              </p:cNvSpPr>
              <p:nvPr/>
            </p:nvSpPr>
            <p:spPr bwMode="gray">
              <a:xfrm>
                <a:off x="576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>
                  <a:ea typeface="宋体" charset="-122"/>
                </a:endParaRPr>
              </a:p>
            </p:txBody>
          </p:sp>
        </p:grpSp>
        <p:grpSp>
          <p:nvGrpSpPr>
            <p:cNvPr id="52" name="Group 14"/>
            <p:cNvGrpSpPr>
              <a:grpSpLocks/>
            </p:cNvGrpSpPr>
            <p:nvPr/>
          </p:nvGrpSpPr>
          <p:grpSpPr bwMode="auto">
            <a:xfrm>
              <a:off x="1776" y="2668"/>
              <a:ext cx="1019" cy="1304"/>
              <a:chOff x="1776" y="2476"/>
              <a:chExt cx="1019" cy="1304"/>
            </a:xfrm>
          </p:grpSpPr>
          <p:grpSp>
            <p:nvGrpSpPr>
              <p:cNvPr id="66" name="Group 15"/>
              <p:cNvGrpSpPr>
                <a:grpSpLocks/>
              </p:cNvGrpSpPr>
              <p:nvPr/>
            </p:nvGrpSpPr>
            <p:grpSpPr bwMode="auto">
              <a:xfrm>
                <a:off x="1776" y="2476"/>
                <a:ext cx="960" cy="958"/>
                <a:chOff x="2016" y="1920"/>
                <a:chExt cx="1680" cy="1680"/>
              </a:xfrm>
            </p:grpSpPr>
            <p:sp>
              <p:nvSpPr>
                <p:cNvPr id="69" name="Oval 16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7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7" name="Text Box 18"/>
              <p:cNvSpPr txBox="1">
                <a:spLocks noChangeArrowheads="1"/>
              </p:cNvSpPr>
              <p:nvPr/>
            </p:nvSpPr>
            <p:spPr bwMode="gray">
              <a:xfrm>
                <a:off x="1815" y="2808"/>
                <a:ext cx="864" cy="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zh-CN" altLang="en-US" sz="2000" b="1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ea typeface="宋体" charset="-122"/>
                  </a:rPr>
                  <a:t>办学资源</a:t>
                </a:r>
                <a:endParaRPr lang="en-US" altLang="zh-CN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charset="-122"/>
                </a:endParaRPr>
              </a:p>
            </p:txBody>
          </p:sp>
          <p:sp>
            <p:nvSpPr>
              <p:cNvPr id="68" name="Oval 19"/>
              <p:cNvSpPr>
                <a:spLocks noChangeArrowheads="1"/>
              </p:cNvSpPr>
              <p:nvPr/>
            </p:nvSpPr>
            <p:spPr bwMode="gray">
              <a:xfrm>
                <a:off x="1800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>
                  <a:ea typeface="宋体" charset="-122"/>
                </a:endParaRPr>
              </a:p>
            </p:txBody>
          </p:sp>
        </p:grpSp>
        <p:grpSp>
          <p:nvGrpSpPr>
            <p:cNvPr id="53" name="Group 20"/>
            <p:cNvGrpSpPr>
              <a:grpSpLocks/>
            </p:cNvGrpSpPr>
            <p:nvPr/>
          </p:nvGrpSpPr>
          <p:grpSpPr bwMode="auto">
            <a:xfrm>
              <a:off x="3072" y="2640"/>
              <a:ext cx="1028" cy="1332"/>
              <a:chOff x="3072" y="2448"/>
              <a:chExt cx="1028" cy="1332"/>
            </a:xfrm>
          </p:grpSpPr>
          <p:grpSp>
            <p:nvGrpSpPr>
              <p:cNvPr id="61" name="Group 21"/>
              <p:cNvGrpSpPr>
                <a:grpSpLocks/>
              </p:cNvGrpSpPr>
              <p:nvPr/>
            </p:nvGrpSpPr>
            <p:grpSpPr bwMode="auto">
              <a:xfrm>
                <a:off x="3072" y="2448"/>
                <a:ext cx="960" cy="958"/>
                <a:chOff x="2016" y="1920"/>
                <a:chExt cx="1680" cy="1680"/>
              </a:xfrm>
            </p:grpSpPr>
            <p:sp>
              <p:nvSpPr>
                <p:cNvPr id="64" name="Oval 22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23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2" name="Text Box 24"/>
              <p:cNvSpPr txBox="1">
                <a:spLocks noChangeArrowheads="1"/>
              </p:cNvSpPr>
              <p:nvPr/>
            </p:nvSpPr>
            <p:spPr bwMode="gray">
              <a:xfrm>
                <a:off x="3120" y="2780"/>
                <a:ext cx="864" cy="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zh-CN" altLang="en-US" sz="2000" b="1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ea typeface="宋体" charset="-122"/>
                  </a:rPr>
                  <a:t>学科水平</a:t>
                </a:r>
                <a:endParaRPr lang="en-US" altLang="zh-CN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charset="-122"/>
                </a:endParaRPr>
              </a:p>
            </p:txBody>
          </p:sp>
          <p:sp>
            <p:nvSpPr>
              <p:cNvPr id="63" name="Oval 25"/>
              <p:cNvSpPr>
                <a:spLocks noChangeArrowheads="1"/>
              </p:cNvSpPr>
              <p:nvPr/>
            </p:nvSpPr>
            <p:spPr bwMode="gray">
              <a:xfrm>
                <a:off x="3105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>
                  <a:ea typeface="宋体" charset="-122"/>
                </a:endParaRPr>
              </a:p>
            </p:txBody>
          </p:sp>
        </p:grpSp>
        <p:grpSp>
          <p:nvGrpSpPr>
            <p:cNvPr id="54" name="Group 26"/>
            <p:cNvGrpSpPr>
              <a:grpSpLocks/>
            </p:cNvGrpSpPr>
            <p:nvPr/>
          </p:nvGrpSpPr>
          <p:grpSpPr bwMode="auto">
            <a:xfrm>
              <a:off x="4272" y="2640"/>
              <a:ext cx="995" cy="1332"/>
              <a:chOff x="4272" y="2448"/>
              <a:chExt cx="995" cy="1332"/>
            </a:xfrm>
          </p:grpSpPr>
          <p:grpSp>
            <p:nvGrpSpPr>
              <p:cNvPr id="55" name="Group 27"/>
              <p:cNvGrpSpPr>
                <a:grpSpLocks/>
              </p:cNvGrpSpPr>
              <p:nvPr/>
            </p:nvGrpSpPr>
            <p:grpSpPr bwMode="auto">
              <a:xfrm>
                <a:off x="4272" y="2448"/>
                <a:ext cx="960" cy="965"/>
                <a:chOff x="2400" y="1488"/>
                <a:chExt cx="1152" cy="1152"/>
              </a:xfrm>
            </p:grpSpPr>
            <p:grpSp>
              <p:nvGrpSpPr>
                <p:cNvPr id="57" name="Group 28"/>
                <p:cNvGrpSpPr>
                  <a:grpSpLocks/>
                </p:cNvGrpSpPr>
                <p:nvPr/>
              </p:nvGrpSpPr>
              <p:grpSpPr bwMode="auto">
                <a:xfrm>
                  <a:off x="2400" y="1488"/>
                  <a:ext cx="1152" cy="1152"/>
                  <a:chOff x="2016" y="1920"/>
                  <a:chExt cx="1680" cy="1680"/>
                </a:xfrm>
              </p:grpSpPr>
              <p:sp>
                <p:nvSpPr>
                  <p:cNvPr id="59" name="Oval 29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folHlink"/>
                      </a:gs>
                      <a:gs pos="100000">
                        <a:schemeClr val="folHlink">
                          <a:gamma/>
                          <a:shade val="24314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60" name="Freeform 30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/>
                    <a:ahLst/>
                    <a:cxnLst>
                      <a:cxn ang="0">
                        <a:pos x="1301" y="401"/>
                      </a:cxn>
                      <a:cxn ang="0">
                        <a:pos x="1317" y="442"/>
                      </a:cxn>
                      <a:cxn ang="0">
                        <a:pos x="1321" y="481"/>
                      </a:cxn>
                      <a:cxn ang="0">
                        <a:pos x="1315" y="516"/>
                      </a:cxn>
                      <a:cxn ang="0">
                        <a:pos x="1298" y="550"/>
                      </a:cxn>
                      <a:cxn ang="0">
                        <a:pos x="1272" y="579"/>
                      </a:cxn>
                      <a:cxn ang="0">
                        <a:pos x="1239" y="604"/>
                      </a:cxn>
                      <a:cxn ang="0">
                        <a:pos x="1196" y="628"/>
                      </a:cxn>
                      <a:cxn ang="0">
                        <a:pos x="1147" y="649"/>
                      </a:cxn>
                      <a:cxn ang="0">
                        <a:pos x="1092" y="667"/>
                      </a:cxn>
                      <a:cxn ang="0">
                        <a:pos x="1031" y="683"/>
                      </a:cxn>
                      <a:cxn ang="0">
                        <a:pos x="967" y="694"/>
                      </a:cxn>
                      <a:cxn ang="0">
                        <a:pos x="896" y="704"/>
                      </a:cxn>
                      <a:cxn ang="0">
                        <a:pos x="824" y="710"/>
                      </a:cxn>
                      <a:cxn ang="0">
                        <a:pos x="795" y="712"/>
                      </a:cxn>
                      <a:cxn ang="0">
                        <a:pos x="476" y="712"/>
                      </a:cxn>
                      <a:cxn ang="0">
                        <a:pos x="472" y="712"/>
                      </a:cxn>
                      <a:cxn ang="0">
                        <a:pos x="409" y="708"/>
                      </a:cxn>
                      <a:cxn ang="0">
                        <a:pos x="348" y="704"/>
                      </a:cxn>
                      <a:cxn ang="0">
                        <a:pos x="290" y="696"/>
                      </a:cxn>
                      <a:cxn ang="0">
                        <a:pos x="235" y="689"/>
                      </a:cxn>
                      <a:cxn ang="0">
                        <a:pos x="186" y="677"/>
                      </a:cxn>
                      <a:cxn ang="0">
                        <a:pos x="141" y="663"/>
                      </a:cxn>
                      <a:cxn ang="0">
                        <a:pos x="102" y="648"/>
                      </a:cxn>
                      <a:cxn ang="0">
                        <a:pos x="67" y="630"/>
                      </a:cxn>
                      <a:cxn ang="0">
                        <a:pos x="39" y="608"/>
                      </a:cxn>
                      <a:cxn ang="0">
                        <a:pos x="18" y="583"/>
                      </a:cxn>
                      <a:cxn ang="0">
                        <a:pos x="6" y="554"/>
                      </a:cxn>
                      <a:cxn ang="0">
                        <a:pos x="0" y="524"/>
                      </a:cxn>
                      <a:cxn ang="0">
                        <a:pos x="0" y="520"/>
                      </a:cxn>
                      <a:cxn ang="0">
                        <a:pos x="4" y="487"/>
                      </a:cxn>
                      <a:cxn ang="0">
                        <a:pos x="16" y="446"/>
                      </a:cxn>
                      <a:cxn ang="0">
                        <a:pos x="51" y="370"/>
                      </a:cxn>
                      <a:cxn ang="0">
                        <a:pos x="94" y="299"/>
                      </a:cxn>
                      <a:cxn ang="0">
                        <a:pos x="147" y="235"/>
                      </a:cxn>
                      <a:cxn ang="0">
                        <a:pos x="204" y="176"/>
                      </a:cxn>
                      <a:cxn ang="0">
                        <a:pos x="270" y="125"/>
                      </a:cxn>
                      <a:cxn ang="0">
                        <a:pos x="341" y="82"/>
                      </a:cxn>
                      <a:cxn ang="0">
                        <a:pos x="415" y="47"/>
                      </a:cxn>
                      <a:cxn ang="0">
                        <a:pos x="497" y="21"/>
                      </a:cxn>
                      <a:cxn ang="0">
                        <a:pos x="581" y="6"/>
                      </a:cxn>
                      <a:cxn ang="0">
                        <a:pos x="667" y="0"/>
                      </a:cxn>
                      <a:cxn ang="0">
                        <a:pos x="667" y="0"/>
                      </a:cxn>
                      <a:cxn ang="0">
                        <a:pos x="759" y="6"/>
                      </a:cxn>
                      <a:cxn ang="0">
                        <a:pos x="847" y="23"/>
                      </a:cxn>
                      <a:cxn ang="0">
                        <a:pos x="932" y="53"/>
                      </a:cxn>
                      <a:cxn ang="0">
                        <a:pos x="1010" y="90"/>
                      </a:cxn>
                      <a:cxn ang="0">
                        <a:pos x="1082" y="137"/>
                      </a:cxn>
                      <a:cxn ang="0">
                        <a:pos x="1149" y="194"/>
                      </a:cxn>
                      <a:cxn ang="0">
                        <a:pos x="1208" y="256"/>
                      </a:cxn>
                      <a:cxn ang="0">
                        <a:pos x="1258" y="325"/>
                      </a:cxn>
                      <a:cxn ang="0">
                        <a:pos x="1301" y="401"/>
                      </a:cxn>
                      <a:cxn ang="0">
                        <a:pos x="1301" y="401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8" name="Text Box 31"/>
                <p:cNvSpPr txBox="1">
                  <a:spLocks noChangeArrowheads="1"/>
                </p:cNvSpPr>
                <p:nvPr/>
              </p:nvSpPr>
              <p:spPr bwMode="gray">
                <a:xfrm>
                  <a:off x="2480" y="1872"/>
                  <a:ext cx="97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zh-CN" altLang="en-US" sz="2000" b="1" dirty="0" smtClean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ea typeface="宋体" charset="-122"/>
                    </a:rPr>
                    <a:t>行业形象</a:t>
                  </a:r>
                  <a:endParaRPr lang="en-US" altLang="zh-CN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ea typeface="宋体" charset="-122"/>
                  </a:endParaRPr>
                </a:p>
              </p:txBody>
            </p:sp>
          </p:grpSp>
          <p:sp>
            <p:nvSpPr>
              <p:cNvPr id="56" name="Oval 32"/>
              <p:cNvSpPr>
                <a:spLocks noChangeArrowheads="1"/>
              </p:cNvSpPr>
              <p:nvPr/>
            </p:nvSpPr>
            <p:spPr bwMode="gray">
              <a:xfrm>
                <a:off x="4272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>
                  <a:ea typeface="宋体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QQ图片20191026001504.jpg"/>
          <p:cNvPicPr>
            <a:picLocks noChangeAspect="1"/>
          </p:cNvPicPr>
          <p:nvPr/>
        </p:nvPicPr>
        <p:blipFill>
          <a:blip r:embed="rId2"/>
          <a:srcRect l="2910" t="5677" r="23769" b="7903"/>
          <a:stretch>
            <a:fillRect/>
          </a:stretch>
        </p:blipFill>
        <p:spPr>
          <a:xfrm>
            <a:off x="-27302" y="-38028"/>
            <a:ext cx="12240914" cy="6896027"/>
          </a:xfrm>
          <a:prstGeom prst="rect">
            <a:avLst/>
          </a:prstGeom>
        </p:spPr>
      </p:pic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2137512" y="1913098"/>
            <a:ext cx="56690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欢迎到徐州指导！</a:t>
            </a:r>
            <a:endParaRPr lang="en-US" altLang="zh-CN" sz="4000" b="1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8737850" y="1503931"/>
            <a:ext cx="323123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董</a:t>
            </a:r>
            <a:r>
              <a:rPr lang="zh-CN" altLang="en-US" sz="20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青红     </a:t>
            </a:r>
            <a:r>
              <a:rPr lang="zh-CN" altLang="en-US" sz="2000" b="1" dirty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教授</a:t>
            </a:r>
            <a:endParaRPr lang="en-US" altLang="zh-CN" sz="2000" b="1" dirty="0">
              <a:solidFill>
                <a:srgbClr val="FFFF00"/>
              </a:solidFill>
              <a:latin typeface="Times New Roman" pitchFamily="18" charset="0"/>
              <a:ea typeface="黑体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dongqh@cumt.edu.cn</a:t>
            </a:r>
          </a:p>
          <a:p>
            <a:pPr>
              <a:spcBef>
                <a:spcPct val="50000"/>
              </a:spcBef>
            </a:pPr>
            <a:r>
              <a:rPr lang="zh-CN" altLang="en-US" sz="20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江苏省徐州市大学路</a:t>
            </a:r>
            <a:r>
              <a:rPr lang="en-US" altLang="zh-CN" sz="20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000" b="1" dirty="0" smtClean="0">
                <a:solidFill>
                  <a:srgbClr val="FFFF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号</a:t>
            </a:r>
            <a:endParaRPr lang="zh-CN" altLang="en-US" sz="16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0000"/>
        </a:solidFill>
        <a:ln>
          <a:solidFill>
            <a:srgbClr val="FF0000"/>
          </a:solidFill>
        </a:ln>
        <a:scene3d>
          <a:camera prst="orthographicFront"/>
          <a:lightRig rig="threePt" dir="t"/>
        </a:scene3d>
        <a:sp3d extrusionH="76200">
          <a:bevelT/>
          <a:extrusionClr>
            <a:srgbClr val="FF0000"/>
          </a:extrusionClr>
        </a:sp3d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1581</TotalTime>
  <Words>2067</Words>
  <Application>Microsoft Office PowerPoint</Application>
  <PresentationFormat>自定义</PresentationFormat>
  <Paragraphs>487</Paragraphs>
  <Slides>23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wmx</dc:creator>
  <cp:lastModifiedBy>dqh</cp:lastModifiedBy>
  <cp:revision>231</cp:revision>
  <dcterms:created xsi:type="dcterms:W3CDTF">2019-04-16T17:00:48Z</dcterms:created>
  <dcterms:modified xsi:type="dcterms:W3CDTF">2019-10-26T05:45:35Z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2052-11.1.0.8894</vt:lpwstr>
  </property>
</Properties>
</file>